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3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03FCE02C-6EC6-4E09-BC2C-9FDED4DE236E}" type="datetimeFigureOut">
              <a:rPr lang="en-US" smtClean="0"/>
              <a:t>10/19/2023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FAB73BC-B049-4115-A692-8D63A059BFB8}"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3093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205CAA-4E5A-4223-BD55-C5D2841AC9EF}" type="datetimeFigureOut">
              <a:rPr lang="en-US" smtClean="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1210256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205CAA-4E5A-4223-BD55-C5D2841AC9EF}" type="datetimeFigureOut">
              <a:rPr lang="en-US" smtClean="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9575241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205CAA-4E5A-4223-BD55-C5D2841AC9EF}" type="datetimeFigureOut">
              <a:rPr lang="en-US" smtClean="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1190563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205CAA-4E5A-4223-BD55-C5D2841AC9EF}" type="datetimeFigureOut">
              <a:rPr lang="en-US" smtClean="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7993361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7205CAA-4E5A-4223-BD55-C5D2841AC9EF}" type="datetimeFigureOut">
              <a:rPr lang="en-US" smtClean="0"/>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6617749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7205CAA-4E5A-4223-BD55-C5D2841AC9EF}" type="datetimeFigureOut">
              <a:rPr lang="en-US" smtClean="0"/>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4672217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075A7A-4A9A-410F-B848-AB998ACC9419}" type="datetimeFigureOut">
              <a:rPr lang="en-US" smtClean="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83036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5F3E88-2D66-4D17-B0FA-EA13CB20B2FF}" type="datetimeFigureOut">
              <a:rPr lang="en-US" smtClean="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55150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8F36E1-9596-4E98-8786-4A17C5D29C65}" type="datetimeFigureOut">
              <a:rPr lang="en-US" smtClean="0"/>
              <a:pPr/>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5026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4D1A55-63BC-4BA2-9538-7DDEADA10621}" type="datetimeFigureOut">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1163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D01ABB-8821-4BF5-97A9-E1A66ACAEAA9}" type="datetimeFigureOut">
              <a:rPr lang="en-US" smtClean="0"/>
              <a:pPr/>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20306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C37B1C-D4A1-4A4F-A470-80868146AFC5}" type="datetimeFigureOut">
              <a:rPr lang="en-US" smtClean="0"/>
              <a:pPr/>
              <a:t>10/19/2023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74737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31D1B9-F39E-471E-80A9-595CAA5664AD}" type="datetimeFigureOut">
              <a:rPr lang="en-US" smtClean="0"/>
              <a:pPr/>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05039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CEABC-E2B9-4606-A74F-CB06AF596887}" type="datetimeFigureOut">
              <a:rPr lang="en-US" smtClean="0"/>
              <a:pPr/>
              <a:t>10/19/2023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243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8850A0-01A3-4F4E-AA52-F716A9BFD4EB}" type="datetimeFigureOut">
              <a:rPr lang="en-US" smtClean="0"/>
              <a:pPr/>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9181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811CCA-BB49-46C7-A0E2-F42339750F9A}" type="datetimeFigureOut">
              <a:rPr lang="en-US" smtClean="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8565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17205CAA-4E5A-4223-BD55-C5D2841AC9EF}" type="datetimeFigureOut">
              <a:rPr lang="en-US" smtClean="0"/>
              <a:t>10/19/2023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7160783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726610" y="370048"/>
            <a:ext cx="9755187" cy="2766528"/>
          </a:xfrm>
        </p:spPr>
        <p:txBody>
          <a:bodyPr/>
          <a:lstStyle/>
          <a:p>
            <a:pPr algn="ctr"/>
            <a:r>
              <a:rPr lang="en-US" dirty="0" smtClean="0"/>
              <a:t>BOARD CHAIRMAN’S </a:t>
            </a:r>
            <a:br>
              <a:rPr lang="en-US" dirty="0" smtClean="0"/>
            </a:br>
            <a:r>
              <a:rPr lang="en-US" dirty="0" smtClean="0"/>
              <a:t>PRESENTATION FOR</a:t>
            </a:r>
            <a:endParaRPr lang="en-US" dirty="0"/>
          </a:p>
        </p:txBody>
      </p:sp>
      <p:sp>
        <p:nvSpPr>
          <p:cNvPr id="3" name="Subtitle 2"/>
          <p:cNvSpPr>
            <a:spLocks noGrp="1"/>
          </p:cNvSpPr>
          <p:nvPr>
            <p:ph type="subTitle" idx="1"/>
          </p:nvPr>
        </p:nvSpPr>
        <p:spPr>
          <a:xfrm rot="21420000">
            <a:off x="913303" y="2949761"/>
            <a:ext cx="9684955" cy="1685829"/>
          </a:xfrm>
        </p:spPr>
        <p:txBody>
          <a:bodyPr/>
          <a:lstStyle/>
          <a:p>
            <a:pPr algn="ctr"/>
            <a:r>
              <a:rPr lang="en-US" sz="3600" dirty="0" smtClean="0"/>
              <a:t>EMBEWASCO</a:t>
            </a:r>
          </a:p>
          <a:p>
            <a:pPr algn="ctr"/>
            <a:r>
              <a:rPr lang="en-US" sz="3600" dirty="0" smtClean="0"/>
              <a:t>STAKEHOLDER’S CONFERENCE ON 18</a:t>
            </a:r>
            <a:r>
              <a:rPr lang="en-US" sz="3600" baseline="30000" dirty="0" smtClean="0"/>
              <a:t>TH</a:t>
            </a:r>
            <a:r>
              <a:rPr lang="en-US" sz="3600" dirty="0" smtClean="0"/>
              <a:t> OCT.2023</a:t>
            </a:r>
          </a:p>
          <a:p>
            <a:pPr algn="ctr"/>
            <a:endParaRPr lang="en-US" dirty="0"/>
          </a:p>
        </p:txBody>
      </p:sp>
    </p:spTree>
    <p:extLst>
      <p:ext uri="{BB962C8B-B14F-4D97-AF65-F5344CB8AC3E}">
        <p14:creationId xmlns:p14="http://schemas.microsoft.com/office/powerpoint/2010/main" val="1533553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3"/>
          </p:nvPr>
        </p:nvSpPr>
        <p:spPr/>
        <p:txBody>
          <a:bodyPr>
            <a:normAutofit fontScale="85000" lnSpcReduction="10000"/>
          </a:bodyPr>
          <a:lstStyle/>
          <a:p>
            <a:pPr marL="0" marR="0" indent="0" algn="just">
              <a:lnSpc>
                <a:spcPct val="115000"/>
              </a:lnSpc>
              <a:spcBef>
                <a:spcPts val="0"/>
              </a:spcBef>
              <a:spcAft>
                <a:spcPts val="0"/>
              </a:spcAft>
              <a:buNone/>
            </a:pPr>
            <a:r>
              <a:rPr lang="en-US" dirty="0" err="1">
                <a:latin typeface="Times New Roman" panose="02020603050405020304" pitchFamily="18" charset="0"/>
                <a:ea typeface="Bookman Old Style" panose="02050604050505020204" pitchFamily="18" charset="0"/>
              </a:rPr>
              <a:t>Honourable</a:t>
            </a:r>
            <a:r>
              <a:rPr lang="en-US" dirty="0">
                <a:latin typeface="Times New Roman" panose="02020603050405020304" pitchFamily="18" charset="0"/>
                <a:ea typeface="Bookman Old Style" panose="02050604050505020204" pitchFamily="18" charset="0"/>
              </a:rPr>
              <a:t> stakeholders, </a:t>
            </a:r>
            <a:endParaRPr lang="en-US" dirty="0">
              <a:latin typeface="Times New Roman" panose="02020603050405020304" pitchFamily="18" charset="0"/>
              <a:ea typeface="Times New Roman" panose="02020603050405020304" pitchFamily="18" charset="0"/>
            </a:endParaRPr>
          </a:p>
          <a:p>
            <a:pPr marL="0" marR="0" indent="0" algn="just">
              <a:lnSpc>
                <a:spcPct val="115000"/>
              </a:lnSpc>
              <a:spcBef>
                <a:spcPts val="0"/>
              </a:spcBef>
              <a:spcAft>
                <a:spcPts val="0"/>
              </a:spcAft>
              <a:buNone/>
            </a:pPr>
            <a:r>
              <a:rPr lang="en-US" dirty="0">
                <a:latin typeface="Times New Roman" panose="02020603050405020304" pitchFamily="18" charset="0"/>
                <a:ea typeface="Bookman Old Style" panose="02050604050505020204" pitchFamily="18" charset="0"/>
              </a:rPr>
              <a:t>I am greatly </a:t>
            </a:r>
            <a:r>
              <a:rPr lang="en-US" dirty="0" err="1">
                <a:latin typeface="Times New Roman" panose="02020603050405020304" pitchFamily="18" charset="0"/>
                <a:ea typeface="Bookman Old Style" panose="02050604050505020204" pitchFamily="18" charset="0"/>
              </a:rPr>
              <a:t>honoured</a:t>
            </a:r>
            <a:r>
              <a:rPr lang="en-US" dirty="0">
                <a:latin typeface="Times New Roman" panose="02020603050405020304" pitchFamily="18" charset="0"/>
                <a:ea typeface="Bookman Old Style" panose="02050604050505020204" pitchFamily="18" charset="0"/>
              </a:rPr>
              <a:t> to welcome you all to this year’s </a:t>
            </a:r>
            <a:r>
              <a:rPr lang="en-US" dirty="0" err="1">
                <a:latin typeface="Times New Roman" panose="02020603050405020304" pitchFamily="18" charset="0"/>
                <a:ea typeface="Bookman Old Style" panose="02050604050505020204" pitchFamily="18" charset="0"/>
              </a:rPr>
              <a:t>Embe</a:t>
            </a:r>
            <a:r>
              <a:rPr lang="en-US" dirty="0">
                <a:latin typeface="Times New Roman" panose="02020603050405020304" pitchFamily="18" charset="0"/>
                <a:ea typeface="Bookman Old Style" panose="02050604050505020204" pitchFamily="18" charset="0"/>
              </a:rPr>
              <a:t> Water and Sanitation Company Stakeholders Conference. By design, this is a forum for all of us who share the interests and aspirations of </a:t>
            </a:r>
            <a:r>
              <a:rPr lang="en-US" dirty="0" err="1">
                <a:latin typeface="Times New Roman" panose="02020603050405020304" pitchFamily="18" charset="0"/>
                <a:ea typeface="Bookman Old Style" panose="02050604050505020204" pitchFamily="18" charset="0"/>
              </a:rPr>
              <a:t>Embewasco</a:t>
            </a:r>
            <a:r>
              <a:rPr lang="en-US" dirty="0">
                <a:latin typeface="Times New Roman" panose="02020603050405020304" pitchFamily="18" charset="0"/>
                <a:ea typeface="Bookman Old Style" panose="02050604050505020204" pitchFamily="18" charset="0"/>
              </a:rPr>
              <a:t> as an entity. It is a forum that goes beyond the usual ‘us versus them’ perception but rather provides a chance for stock taking by all actors in the water sector.  As we embark on the day’s agenda, I wish to point out that in the spirit of public participation as enshrined in the Constitution of Kenya 2010 and on the basis of the desired outcome of making a company that satisfactorily serves its customers, we need to engage ourselves with the pertinent issues which once well addressed will drive us towards that destination.</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37563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3"/>
          </p:nvPr>
        </p:nvSpPr>
        <p:spPr/>
        <p:txBody>
          <a:bodyPr>
            <a:normAutofit fontScale="92500"/>
          </a:bodyPr>
          <a:lstStyle/>
          <a:p>
            <a:pPr marL="0" marR="0" indent="0" algn="just">
              <a:lnSpc>
                <a:spcPct val="115000"/>
              </a:lnSpc>
              <a:spcBef>
                <a:spcPts val="0"/>
              </a:spcBef>
              <a:spcAft>
                <a:spcPts val="800"/>
              </a:spcAft>
              <a:buNone/>
            </a:pPr>
            <a:r>
              <a:rPr lang="en-US" dirty="0">
                <a:latin typeface="Times New Roman" panose="02020603050405020304" pitchFamily="18" charset="0"/>
                <a:ea typeface="Bookman Old Style" panose="02050604050505020204" pitchFamily="18" charset="0"/>
              </a:rPr>
              <a:t>Coming at a time when the economy, both locally and nationally is not performing very well, and when the company has had its share of struggles with governance and liquidity issues, this stakeholders’ forum has the obligation of coming up with proposals and ideas that can resuscitate our company from the current shocks. Whereas some of the said shocks are internal and company specific, others are externally caused and the company may not have much to do about them. As we deliberate on issues today and thereafter, it is important to always be guided by the objectives for which the company was established.</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23719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3"/>
          </p:nvPr>
        </p:nvSpPr>
        <p:spPr/>
        <p:txBody>
          <a:bodyPr/>
          <a:lstStyle/>
          <a:p>
            <a:pPr marL="0" marR="0" indent="0" algn="just">
              <a:lnSpc>
                <a:spcPct val="115000"/>
              </a:lnSpc>
              <a:spcBef>
                <a:spcPts val="0"/>
              </a:spcBef>
              <a:spcAft>
                <a:spcPts val="800"/>
              </a:spcAft>
              <a:buNone/>
            </a:pPr>
            <a:r>
              <a:rPr lang="en-US" dirty="0">
                <a:latin typeface="Times New Roman" panose="02020603050405020304" pitchFamily="18" charset="0"/>
                <a:ea typeface="Bookman Old Style" panose="02050604050505020204" pitchFamily="18" charset="0"/>
              </a:rPr>
              <a:t>As a Water Service Provider (WSP) that is licensed to provide water and sanitation services in </a:t>
            </a:r>
            <a:r>
              <a:rPr lang="en-US" dirty="0" err="1">
                <a:latin typeface="Times New Roman" panose="02020603050405020304" pitchFamily="18" charset="0"/>
                <a:ea typeface="Bookman Old Style" panose="02050604050505020204" pitchFamily="18" charset="0"/>
              </a:rPr>
              <a:t>Mbeere</a:t>
            </a:r>
            <a:r>
              <a:rPr lang="en-US" dirty="0">
                <a:latin typeface="Times New Roman" panose="02020603050405020304" pitchFamily="18" charset="0"/>
                <a:ea typeface="Bookman Old Style" panose="02050604050505020204" pitchFamily="18" charset="0"/>
              </a:rPr>
              <a:t> North Sub County of Embu County, </a:t>
            </a:r>
            <a:r>
              <a:rPr lang="en-US" dirty="0" err="1">
                <a:latin typeface="Times New Roman" panose="02020603050405020304" pitchFamily="18" charset="0"/>
                <a:ea typeface="Bookman Old Style" panose="02050604050505020204" pitchFamily="18" charset="0"/>
              </a:rPr>
              <a:t>Embewasco</a:t>
            </a:r>
            <a:r>
              <a:rPr lang="en-US" dirty="0">
                <a:latin typeface="Times New Roman" panose="02020603050405020304" pitchFamily="18" charset="0"/>
                <a:ea typeface="Bookman Old Style" panose="02050604050505020204" pitchFamily="18" charset="0"/>
              </a:rPr>
              <a:t> has the intrinsic good will and the desire to serve the said area with a good level of satisfaction. The company’s core mandate remains provision of water and Sanitation Services to the residents of its area of jurisdiction. As a Board, we are focused on </a:t>
            </a:r>
            <a:r>
              <a:rPr lang="en-US" dirty="0" err="1">
                <a:latin typeface="Times New Roman" panose="02020603050405020304" pitchFamily="18" charset="0"/>
                <a:ea typeface="Bookman Old Style" panose="02050604050505020204" pitchFamily="18" charset="0"/>
              </a:rPr>
              <a:t>realising</a:t>
            </a:r>
            <a:r>
              <a:rPr lang="en-US" dirty="0">
                <a:latin typeface="Times New Roman" panose="02020603050405020304" pitchFamily="18" charset="0"/>
                <a:ea typeface="Bookman Old Style" panose="02050604050505020204" pitchFamily="18" charset="0"/>
              </a:rPr>
              <a:t> the company’s mandate within the relevant Legal and Regulatory Framework. </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143297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3"/>
          </p:nvPr>
        </p:nvSpPr>
        <p:spPr/>
        <p:txBody>
          <a:bodyPr>
            <a:normAutofit fontScale="55000" lnSpcReduction="20000"/>
          </a:bodyPr>
          <a:lstStyle/>
          <a:p>
            <a:pPr marL="0" marR="0" indent="0" algn="just">
              <a:lnSpc>
                <a:spcPct val="115000"/>
              </a:lnSpc>
              <a:spcBef>
                <a:spcPts val="0"/>
              </a:spcBef>
              <a:spcAft>
                <a:spcPts val="0"/>
              </a:spcAft>
              <a:buNone/>
            </a:pPr>
            <a:r>
              <a:rPr lang="en-US" dirty="0">
                <a:latin typeface="Times New Roman" panose="02020603050405020304" pitchFamily="18" charset="0"/>
                <a:ea typeface="Bookman Old Style" panose="02050604050505020204" pitchFamily="18" charset="0"/>
              </a:rPr>
              <a:t>In our concerted efforts to </a:t>
            </a:r>
            <a:r>
              <a:rPr lang="en-US" dirty="0" err="1">
                <a:latin typeface="Times New Roman" panose="02020603050405020304" pitchFamily="18" charset="0"/>
                <a:ea typeface="Bookman Old Style" panose="02050604050505020204" pitchFamily="18" charset="0"/>
              </a:rPr>
              <a:t>realise</a:t>
            </a:r>
            <a:r>
              <a:rPr lang="en-US" dirty="0">
                <a:latin typeface="Times New Roman" panose="02020603050405020304" pitchFamily="18" charset="0"/>
                <a:ea typeface="Bookman Old Style" panose="02050604050505020204" pitchFamily="18" charset="0"/>
              </a:rPr>
              <a:t> the company’s mandate, we are guided by our Vision and Mission Statements. At this juncture, ladies and gentlemen, allow me to take you through the two. </a:t>
            </a:r>
            <a:endParaRPr lang="en-US" dirty="0">
              <a:latin typeface="Times New Roman" panose="02020603050405020304" pitchFamily="18" charset="0"/>
              <a:ea typeface="Times New Roman" panose="02020603050405020304" pitchFamily="18" charset="0"/>
            </a:endParaRPr>
          </a:p>
          <a:p>
            <a:pPr marL="0" marR="0" indent="0" algn="just">
              <a:lnSpc>
                <a:spcPct val="115000"/>
              </a:lnSpc>
              <a:spcBef>
                <a:spcPts val="0"/>
              </a:spcBef>
              <a:spcAft>
                <a:spcPts val="0"/>
              </a:spcAft>
              <a:buNone/>
            </a:pPr>
            <a:r>
              <a:rPr lang="en-US" dirty="0">
                <a:latin typeface="Times New Roman" panose="02020603050405020304" pitchFamily="18" charset="0"/>
                <a:ea typeface="Bookman Old Style" panose="02050604050505020204" pitchFamily="18" charset="0"/>
              </a:rPr>
              <a:t> </a:t>
            </a:r>
            <a:endParaRPr lang="en-US" dirty="0" smtClean="0">
              <a:latin typeface="Times New Roman" panose="02020603050405020304" pitchFamily="18" charset="0"/>
              <a:ea typeface="Bookman Old Style" panose="02050604050505020204" pitchFamily="18" charset="0"/>
            </a:endParaRPr>
          </a:p>
          <a:p>
            <a:pPr marL="0" marR="0" indent="0" algn="just">
              <a:lnSpc>
                <a:spcPct val="115000"/>
              </a:lnSpc>
              <a:spcBef>
                <a:spcPts val="0"/>
              </a:spcBef>
              <a:spcAft>
                <a:spcPts val="0"/>
              </a:spcAft>
              <a:buNone/>
            </a:pPr>
            <a:r>
              <a:rPr lang="en-US" b="1" dirty="0" smtClean="0">
                <a:latin typeface="Times New Roman" panose="02020603050405020304" pitchFamily="18" charset="0"/>
                <a:ea typeface="Bookman Old Style" panose="02050604050505020204" pitchFamily="18" charset="0"/>
              </a:rPr>
              <a:t>(I) Vision</a:t>
            </a:r>
            <a:endParaRPr lang="en-US" dirty="0">
              <a:latin typeface="Times New Roman" panose="02020603050405020304" pitchFamily="18" charset="0"/>
              <a:ea typeface="Times New Roman" panose="02020603050405020304" pitchFamily="18" charset="0"/>
            </a:endParaRPr>
          </a:p>
          <a:p>
            <a:pPr marL="0" marR="0" indent="0" algn="just">
              <a:lnSpc>
                <a:spcPct val="115000"/>
              </a:lnSpc>
              <a:spcBef>
                <a:spcPts val="0"/>
              </a:spcBef>
              <a:spcAft>
                <a:spcPts val="0"/>
              </a:spcAft>
              <a:buNone/>
            </a:pPr>
            <a:r>
              <a:rPr lang="en-US" b="1" dirty="0">
                <a:latin typeface="Times New Roman" panose="02020603050405020304" pitchFamily="18" charset="0"/>
                <a:ea typeface="Bookman Old Style" panose="02050604050505020204" pitchFamily="18" charset="0"/>
              </a:rPr>
              <a:t>‘To be a model Rural and </a:t>
            </a:r>
            <a:r>
              <a:rPr lang="en-US" b="1" dirty="0" err="1">
                <a:latin typeface="Times New Roman" panose="02020603050405020304" pitchFamily="18" charset="0"/>
                <a:ea typeface="Bookman Old Style" panose="02050604050505020204" pitchFamily="18" charset="0"/>
              </a:rPr>
              <a:t>Peri</a:t>
            </a:r>
            <a:r>
              <a:rPr lang="en-US" b="1" dirty="0">
                <a:latin typeface="Times New Roman" panose="02020603050405020304" pitchFamily="18" charset="0"/>
                <a:ea typeface="Bookman Old Style" panose="02050604050505020204" pitchFamily="18" charset="0"/>
              </a:rPr>
              <a:t>-Urban Water &amp; Sanitation Services Provider’</a:t>
            </a:r>
            <a:endParaRPr lang="en-US" dirty="0">
              <a:latin typeface="Times New Roman" panose="02020603050405020304" pitchFamily="18" charset="0"/>
              <a:ea typeface="Times New Roman" panose="02020603050405020304" pitchFamily="18" charset="0"/>
            </a:endParaRPr>
          </a:p>
          <a:p>
            <a:pPr marL="0" marR="0" indent="0" algn="just">
              <a:lnSpc>
                <a:spcPct val="115000"/>
              </a:lnSpc>
              <a:spcBef>
                <a:spcPts val="0"/>
              </a:spcBef>
              <a:spcAft>
                <a:spcPts val="800"/>
              </a:spcAft>
              <a:buNone/>
            </a:pPr>
            <a:r>
              <a:rPr lang="en-US" dirty="0">
                <a:latin typeface="Times New Roman" panose="02020603050405020304" pitchFamily="18" charset="0"/>
                <a:ea typeface="Bookman Old Style" panose="02050604050505020204" pitchFamily="18" charset="0"/>
              </a:rPr>
              <a:t>This clearly outlines that we exist to serve everyone who has interest in water and Sanitation services within our area of jurisdiction. As a matter of fact, the company has not yet attained the vision fully but is making strides along that line. Of major interest is the fact that while the company has had a good shot at clean water provision, we have not yet ventured in Sanitation business. This is an area that the Board and management on one side and the stakeholders and partners on the other could look at from now </a:t>
            </a:r>
            <a:r>
              <a:rPr lang="en-US" dirty="0" smtClean="0">
                <a:latin typeface="Times New Roman" panose="02020603050405020304" pitchFamily="18" charset="0"/>
                <a:ea typeface="Bookman Old Style" panose="02050604050505020204" pitchFamily="18" charset="0"/>
              </a:rPr>
              <a:t>onwards. </a:t>
            </a:r>
            <a:endParaRPr lang="en-US" dirty="0">
              <a:latin typeface="Times New Roman" panose="02020603050405020304" pitchFamily="18" charset="0"/>
              <a:ea typeface="Bookman Old Style" panose="02050604050505020204" pitchFamily="18" charset="0"/>
            </a:endParaRPr>
          </a:p>
          <a:p>
            <a:pPr marL="0" marR="0" indent="0" algn="just">
              <a:lnSpc>
                <a:spcPct val="115000"/>
              </a:lnSpc>
              <a:spcBef>
                <a:spcPts val="0"/>
              </a:spcBef>
              <a:spcAft>
                <a:spcPts val="800"/>
              </a:spcAft>
              <a:buNone/>
            </a:pPr>
            <a:r>
              <a:rPr lang="en-US" b="1" dirty="0" smtClean="0">
                <a:latin typeface="Times New Roman" panose="02020603050405020304" pitchFamily="18" charset="0"/>
                <a:ea typeface="Bookman Old Style" panose="02050604050505020204" pitchFamily="18" charset="0"/>
              </a:rPr>
              <a:t>(II) Mission</a:t>
            </a:r>
            <a:endParaRPr lang="en-US" dirty="0">
              <a:latin typeface="Times New Roman" panose="02020603050405020304" pitchFamily="18" charset="0"/>
              <a:ea typeface="Times New Roman" panose="02020603050405020304" pitchFamily="18" charset="0"/>
            </a:endParaRPr>
          </a:p>
          <a:p>
            <a:pPr marL="0" marR="0" indent="0" algn="just">
              <a:lnSpc>
                <a:spcPct val="115000"/>
              </a:lnSpc>
              <a:spcBef>
                <a:spcPts val="0"/>
              </a:spcBef>
              <a:spcAft>
                <a:spcPts val="0"/>
              </a:spcAft>
              <a:buNone/>
            </a:pPr>
            <a:r>
              <a:rPr lang="en-US" b="1" dirty="0">
                <a:latin typeface="Times New Roman" panose="02020603050405020304" pitchFamily="18" charset="0"/>
                <a:ea typeface="Bookman Old Style" panose="02050604050505020204" pitchFamily="18" charset="0"/>
              </a:rPr>
              <a:t>‘To provide quality, safe, affordable, reliable and accessible drinking water to the residents of </a:t>
            </a:r>
            <a:r>
              <a:rPr lang="en-US" b="1" dirty="0" err="1">
                <a:latin typeface="Times New Roman" panose="02020603050405020304" pitchFamily="18" charset="0"/>
                <a:ea typeface="Bookman Old Style" panose="02050604050505020204" pitchFamily="18" charset="0"/>
              </a:rPr>
              <a:t>Ena-Siakago</a:t>
            </a:r>
            <a:r>
              <a:rPr lang="en-US" b="1" dirty="0">
                <a:latin typeface="Times New Roman" panose="02020603050405020304" pitchFamily="18" charset="0"/>
                <a:ea typeface="Bookman Old Style" panose="02050604050505020204" pitchFamily="18" charset="0"/>
              </a:rPr>
              <a:t> and </a:t>
            </a:r>
            <a:r>
              <a:rPr lang="en-US" b="1" dirty="0" err="1">
                <a:latin typeface="Times New Roman" panose="02020603050405020304" pitchFamily="18" charset="0"/>
                <a:ea typeface="Bookman Old Style" panose="02050604050505020204" pitchFamily="18" charset="0"/>
              </a:rPr>
              <a:t>Ishiara</a:t>
            </a:r>
            <a:r>
              <a:rPr lang="en-US" b="1" dirty="0">
                <a:latin typeface="Times New Roman" panose="02020603050405020304" pitchFamily="18" charset="0"/>
                <a:ea typeface="Bookman Old Style" panose="02050604050505020204" pitchFamily="18" charset="0"/>
              </a:rPr>
              <a:t> Water supply stations’</a:t>
            </a:r>
            <a:endParaRPr lang="en-US" dirty="0">
              <a:latin typeface="Times New Roman" panose="02020603050405020304" pitchFamily="18" charset="0"/>
              <a:ea typeface="Times New Roman" panose="02020603050405020304" pitchFamily="18" charset="0"/>
            </a:endParaRPr>
          </a:p>
          <a:p>
            <a:pPr marL="0" marR="0" indent="0" algn="just">
              <a:lnSpc>
                <a:spcPct val="115000"/>
              </a:lnSpc>
              <a:spcBef>
                <a:spcPts val="0"/>
              </a:spcBef>
              <a:spcAft>
                <a:spcPts val="800"/>
              </a:spcAft>
              <a:buNone/>
            </a:pPr>
            <a:r>
              <a:rPr lang="en-US" dirty="0">
                <a:latin typeface="Times New Roman" panose="02020603050405020304" pitchFamily="18" charset="0"/>
                <a:ea typeface="Bookman Old Style" panose="02050604050505020204" pitchFamily="18" charset="0"/>
              </a:rPr>
              <a:t>This Mission defines the manner in which the company should operate so as to fulfill its vision and </a:t>
            </a:r>
            <a:r>
              <a:rPr lang="en-US" dirty="0" err="1">
                <a:latin typeface="Times New Roman" panose="02020603050405020304" pitchFamily="18" charset="0"/>
                <a:ea typeface="Bookman Old Style" panose="02050604050505020204" pitchFamily="18" charset="0"/>
              </a:rPr>
              <a:t>realise</a:t>
            </a:r>
            <a:r>
              <a:rPr lang="en-US" dirty="0">
                <a:latin typeface="Times New Roman" panose="02020603050405020304" pitchFamily="18" charset="0"/>
                <a:ea typeface="Bookman Old Style" panose="02050604050505020204" pitchFamily="18" charset="0"/>
              </a:rPr>
              <a:t> the goal for which it came to be. The Board of Directors, the Management and the stakeholders, partners included should all collaborate so as to enable the company </a:t>
            </a:r>
            <a:r>
              <a:rPr lang="en-US" dirty="0" err="1">
                <a:latin typeface="Times New Roman" panose="02020603050405020304" pitchFamily="18" charset="0"/>
                <a:ea typeface="Bookman Old Style" panose="02050604050505020204" pitchFamily="18" charset="0"/>
              </a:rPr>
              <a:t>realise</a:t>
            </a:r>
            <a:r>
              <a:rPr lang="en-US" dirty="0">
                <a:latin typeface="Times New Roman" panose="02020603050405020304" pitchFamily="18" charset="0"/>
                <a:ea typeface="Bookman Old Style" panose="02050604050505020204" pitchFamily="18" charset="0"/>
              </a:rPr>
              <a:t> its vision and mission. </a:t>
            </a:r>
            <a:endParaRPr lang="en-US" dirty="0">
              <a:latin typeface="Times New Roman" panose="02020603050405020304" pitchFamily="18" charset="0"/>
              <a:ea typeface="Times New Roman" panose="02020603050405020304" pitchFamily="18" charset="0"/>
            </a:endParaRPr>
          </a:p>
          <a:p>
            <a:pPr marL="0" marR="0" indent="0" algn="just">
              <a:lnSpc>
                <a:spcPct val="115000"/>
              </a:lnSpc>
              <a:spcBef>
                <a:spcPts val="0"/>
              </a:spcBef>
              <a:spcAft>
                <a:spcPts val="800"/>
              </a:spcAft>
              <a:buNone/>
            </a:pPr>
            <a:r>
              <a:rPr lang="en-US" dirty="0" smtClean="0">
                <a:latin typeface="Times New Roman" panose="02020603050405020304" pitchFamily="18" charset="0"/>
                <a:ea typeface="Bookman Old Style" panose="02050604050505020204" pitchFamily="18" charset="0"/>
              </a:rPr>
              <a:t>. </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392938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3"/>
          </p:nvPr>
        </p:nvSpPr>
        <p:spPr/>
        <p:txBody>
          <a:bodyPr>
            <a:normAutofit fontScale="55000" lnSpcReduction="20000"/>
          </a:bodyPr>
          <a:lstStyle/>
          <a:p>
            <a:pPr marL="0" marR="0" indent="0" algn="just">
              <a:lnSpc>
                <a:spcPct val="115000"/>
              </a:lnSpc>
              <a:spcBef>
                <a:spcPts val="0"/>
              </a:spcBef>
              <a:spcAft>
                <a:spcPts val="800"/>
              </a:spcAft>
              <a:buNone/>
            </a:pPr>
            <a:r>
              <a:rPr lang="en-US" dirty="0">
                <a:latin typeface="Times New Roman" panose="02020603050405020304" pitchFamily="18" charset="0"/>
                <a:ea typeface="Bookman Old Style" panose="02050604050505020204" pitchFamily="18" charset="0"/>
              </a:rPr>
              <a:t>As a company, a number of challenges are currently facing us. In many cases, solutions have been worked out while for others, we are yet to solve the issues. Among the challenges are:</a:t>
            </a:r>
            <a:endParaRPr lang="en-US" dirty="0">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800"/>
              </a:spcAft>
              <a:buFont typeface="+mj-lt"/>
              <a:buAutoNum type="romanLcParenBoth"/>
            </a:pPr>
            <a:r>
              <a:rPr lang="en-US" dirty="0">
                <a:latin typeface="Times New Roman" panose="02020603050405020304" pitchFamily="18" charset="0"/>
                <a:ea typeface="Bookman Old Style" panose="02050604050505020204" pitchFamily="18" charset="0"/>
              </a:rPr>
              <a:t>Old dilapidated water infrastructure – this has resulted in leakages hence increased NRW.</a:t>
            </a:r>
            <a:endParaRPr lang="en-US" dirty="0">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800"/>
              </a:spcAft>
              <a:buFont typeface="+mj-lt"/>
              <a:buAutoNum type="romanLcParenBoth"/>
            </a:pPr>
            <a:r>
              <a:rPr lang="en-US" dirty="0">
                <a:latin typeface="Times New Roman" panose="02020603050405020304" pitchFamily="18" charset="0"/>
                <a:ea typeface="Bookman Old Style" panose="02050604050505020204" pitchFamily="18" charset="0"/>
              </a:rPr>
              <a:t>Limitation in the water available for supply as weighed against the prevailing demand. This has made rationing a routine with water being supplied for only few hours in a day and other areas in a week.</a:t>
            </a:r>
            <a:endParaRPr lang="en-US" dirty="0">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800"/>
              </a:spcAft>
              <a:buFont typeface="+mj-lt"/>
              <a:buAutoNum type="romanLcParenBoth"/>
            </a:pPr>
            <a:r>
              <a:rPr lang="en-US" dirty="0">
                <a:latin typeface="Times New Roman" panose="02020603050405020304" pitchFamily="18" charset="0"/>
                <a:ea typeface="Bookman Old Style" panose="02050604050505020204" pitchFamily="18" charset="0"/>
              </a:rPr>
              <a:t>High wage bill as compared to operation and maintenance costs – in the past, the company has engaged more staff than necessary which is not healthy as per company’s size and financial muscle. The Board has already come up with a formula to solve the problem which shall religiously follow the lawful procedures of retiring those who have attained the retirement age and declaring redundant cases. On assessing the suitability of the staff, qualifications - skills and age, integrity and general staff productivity shall be considered. The Board commits to remain professional and objective and the same shall be expected of the management on this matter.  </a:t>
            </a:r>
            <a:endParaRPr lang="en-US" dirty="0">
              <a:latin typeface="Times New Roman" panose="02020603050405020304" pitchFamily="18" charset="0"/>
              <a:ea typeface="Times New Roman" panose="02020603050405020304" pitchFamily="18" charset="0"/>
            </a:endParaRPr>
          </a:p>
          <a:p>
            <a:pPr marL="342900" marR="0" lvl="0" indent="-342900" algn="just">
              <a:lnSpc>
                <a:spcPct val="115000"/>
              </a:lnSpc>
              <a:spcBef>
                <a:spcPts val="0"/>
              </a:spcBef>
              <a:spcAft>
                <a:spcPts val="800"/>
              </a:spcAft>
              <a:buFont typeface="+mj-lt"/>
              <a:buAutoNum type="romanLcParenBoth"/>
            </a:pPr>
            <a:r>
              <a:rPr lang="en-US" dirty="0">
                <a:latin typeface="Times New Roman" panose="02020603050405020304" pitchFamily="18" charset="0"/>
                <a:ea typeface="Bookman Old Style" panose="02050604050505020204" pitchFamily="18" charset="0"/>
              </a:rPr>
              <a:t>Many cases of posts with no substantive holders – including the post of General Manager, which are managed by officers in acting capacities. The Board is in the process of having this issue streamlined.</a:t>
            </a:r>
            <a:endParaRPr lang="en-US" dirty="0">
              <a:latin typeface="Times New Roman" panose="02020603050405020304" pitchFamily="18" charset="0"/>
              <a:ea typeface="Times New Roman" panose="02020603050405020304" pitchFamily="18" charset="0"/>
            </a:endParaRPr>
          </a:p>
          <a:p>
            <a:pPr marL="0" indent="0">
              <a:buNone/>
            </a:pPr>
            <a:r>
              <a:rPr lang="en-US" dirty="0">
                <a:latin typeface="Times New Roman" panose="02020603050405020304" pitchFamily="18" charset="0"/>
                <a:ea typeface="Bookman Old Style" panose="02050604050505020204" pitchFamily="18" charset="0"/>
              </a:rPr>
              <a:t>An active case at the </a:t>
            </a:r>
            <a:r>
              <a:rPr lang="en-US" dirty="0" err="1">
                <a:latin typeface="Times New Roman" panose="02020603050405020304" pitchFamily="18" charset="0"/>
                <a:ea typeface="Bookman Old Style" panose="02050604050505020204" pitchFamily="18" charset="0"/>
              </a:rPr>
              <a:t>Nyeri</a:t>
            </a:r>
            <a:r>
              <a:rPr lang="en-US" dirty="0">
                <a:latin typeface="Times New Roman" panose="02020603050405020304" pitchFamily="18" charset="0"/>
                <a:ea typeface="Bookman Old Style" panose="02050604050505020204" pitchFamily="18" charset="0"/>
              </a:rPr>
              <a:t> Employment and </a:t>
            </a:r>
            <a:r>
              <a:rPr lang="en-US" dirty="0" err="1">
                <a:latin typeface="Times New Roman" panose="02020603050405020304" pitchFamily="18" charset="0"/>
                <a:ea typeface="Bookman Old Style" panose="02050604050505020204" pitchFamily="18" charset="0"/>
              </a:rPr>
              <a:t>Labour</a:t>
            </a:r>
            <a:r>
              <a:rPr lang="en-US" dirty="0">
                <a:latin typeface="Times New Roman" panose="02020603050405020304" pitchFamily="18" charset="0"/>
                <a:ea typeface="Bookman Old Style" panose="02050604050505020204" pitchFamily="18" charset="0"/>
              </a:rPr>
              <a:t> Court – Daniel </a:t>
            </a:r>
            <a:r>
              <a:rPr lang="en-US" dirty="0" err="1">
                <a:latin typeface="Times New Roman" panose="02020603050405020304" pitchFamily="18" charset="0"/>
                <a:ea typeface="Bookman Old Style" panose="02050604050505020204" pitchFamily="18" charset="0"/>
              </a:rPr>
              <a:t>Mutuku</a:t>
            </a:r>
            <a:r>
              <a:rPr lang="en-US" dirty="0">
                <a:latin typeface="Times New Roman" panose="02020603050405020304" pitchFamily="18" charset="0"/>
                <a:ea typeface="Bookman Old Style" panose="02050604050505020204" pitchFamily="18" charset="0"/>
              </a:rPr>
              <a:t> </a:t>
            </a:r>
            <a:r>
              <a:rPr lang="en-US" dirty="0" err="1">
                <a:latin typeface="Times New Roman" panose="02020603050405020304" pitchFamily="18" charset="0"/>
                <a:ea typeface="Bookman Old Style" panose="02050604050505020204" pitchFamily="18" charset="0"/>
              </a:rPr>
              <a:t>Njuguna</a:t>
            </a:r>
            <a:r>
              <a:rPr lang="en-US" dirty="0">
                <a:latin typeface="Times New Roman" panose="02020603050405020304" pitchFamily="18" charset="0"/>
                <a:ea typeface="Bookman Old Style" panose="02050604050505020204" pitchFamily="18" charset="0"/>
              </a:rPr>
              <a:t> versus </a:t>
            </a:r>
            <a:r>
              <a:rPr lang="en-US" dirty="0" err="1">
                <a:latin typeface="Times New Roman" panose="02020603050405020304" pitchFamily="18" charset="0"/>
                <a:ea typeface="Bookman Old Style" panose="02050604050505020204" pitchFamily="18" charset="0"/>
              </a:rPr>
              <a:t>Embewasco</a:t>
            </a:r>
            <a:r>
              <a:rPr lang="en-US" dirty="0">
                <a:latin typeface="Times New Roman" panose="02020603050405020304" pitchFamily="18" charset="0"/>
                <a:ea typeface="Bookman Old Style" panose="02050604050505020204" pitchFamily="18" charset="0"/>
              </a:rPr>
              <a:t>, the Company has hired </a:t>
            </a:r>
            <a:r>
              <a:rPr lang="en-US" dirty="0" err="1">
                <a:latin typeface="Times New Roman" panose="02020603050405020304" pitchFamily="18" charset="0"/>
                <a:ea typeface="Bookman Old Style" panose="02050604050505020204" pitchFamily="18" charset="0"/>
              </a:rPr>
              <a:t>H.N.Njiru</a:t>
            </a:r>
            <a:r>
              <a:rPr lang="en-US" dirty="0">
                <a:latin typeface="Times New Roman" panose="02020603050405020304" pitchFamily="18" charset="0"/>
                <a:ea typeface="Bookman Old Style" panose="02050604050505020204" pitchFamily="18" charset="0"/>
              </a:rPr>
              <a:t> and Co. Advocates for the case with a hearing date on 31</a:t>
            </a:r>
            <a:r>
              <a:rPr lang="en-US" baseline="30000" dirty="0">
                <a:latin typeface="Times New Roman" panose="02020603050405020304" pitchFamily="18" charset="0"/>
                <a:ea typeface="Bookman Old Style" panose="02050604050505020204" pitchFamily="18" charset="0"/>
              </a:rPr>
              <a:t>st</a:t>
            </a:r>
            <a:r>
              <a:rPr lang="en-US" dirty="0">
                <a:latin typeface="Times New Roman" panose="02020603050405020304" pitchFamily="18" charset="0"/>
                <a:ea typeface="Bookman Old Style" panose="02050604050505020204" pitchFamily="18" charset="0"/>
              </a:rPr>
              <a:t> October 2023</a:t>
            </a:r>
            <a:endParaRPr lang="en-US" dirty="0"/>
          </a:p>
        </p:txBody>
      </p:sp>
    </p:spTree>
    <p:extLst>
      <p:ext uri="{BB962C8B-B14F-4D97-AF65-F5344CB8AC3E}">
        <p14:creationId xmlns:p14="http://schemas.microsoft.com/office/powerpoint/2010/main" val="283073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3"/>
          </p:nvPr>
        </p:nvSpPr>
        <p:spPr/>
        <p:txBody>
          <a:bodyPr>
            <a:normAutofit fontScale="70000" lnSpcReduction="20000"/>
          </a:bodyPr>
          <a:lstStyle/>
          <a:p>
            <a:pPr marL="0" marR="0" indent="0" algn="just">
              <a:lnSpc>
                <a:spcPct val="115000"/>
              </a:lnSpc>
              <a:spcBef>
                <a:spcPts val="0"/>
              </a:spcBef>
              <a:spcAft>
                <a:spcPts val="800"/>
              </a:spcAft>
              <a:buNone/>
            </a:pPr>
            <a:r>
              <a:rPr lang="en-US" dirty="0">
                <a:latin typeface="Times New Roman" panose="02020603050405020304" pitchFamily="18" charset="0"/>
                <a:ea typeface="Bookman Old Style" panose="02050604050505020204" pitchFamily="18" charset="0"/>
              </a:rPr>
              <a:t>In conclusion ladies and gentlemen, I wish to point out that in order to make better strides in water service delivery and thus fulfilling our mandate much better, each individual stakeholder has to play their role fully and together we shall make the Company stand. We remain thankful to </a:t>
            </a:r>
            <a:r>
              <a:rPr lang="en-US" dirty="0" err="1">
                <a:latin typeface="Times New Roman" panose="02020603050405020304" pitchFamily="18" charset="0"/>
                <a:ea typeface="Bookman Old Style" panose="02050604050505020204" pitchFamily="18" charset="0"/>
              </a:rPr>
              <a:t>Tana</a:t>
            </a:r>
            <a:r>
              <a:rPr lang="en-US" dirty="0">
                <a:latin typeface="Times New Roman" panose="02020603050405020304" pitchFamily="18" charset="0"/>
                <a:ea typeface="Bookman Old Style" panose="02050604050505020204" pitchFamily="18" charset="0"/>
              </a:rPr>
              <a:t> Water Works Development Agency (TWWDA) for the ongoing rehabilitation works on sections of our two schemes. To the County Government of Embu, we appreciate the general technical support offered and look forward to more support in the future. Other inputs by all the other stakeholders remain appreciated. A seemingly low magnitude input as raising the alarm on vandalism and/or illegal connection can translate to saving losses hence improving efficiency to a great deal. On the other hand, going an extra mile and paying water bill in a timely manner does not only ensure that you are not disconnected but also avails the much needed revenue in a timely manner for better operations. Let us all do what is possible for us and grow the company together. </a:t>
            </a:r>
            <a:r>
              <a:rPr lang="en-US" dirty="0" err="1">
                <a:latin typeface="Times New Roman" panose="02020603050405020304" pitchFamily="18" charset="0"/>
                <a:ea typeface="Bookman Old Style" panose="02050604050505020204" pitchFamily="18" charset="0"/>
              </a:rPr>
              <a:t>Embewasco</a:t>
            </a:r>
            <a:r>
              <a:rPr lang="en-US" dirty="0">
                <a:latin typeface="Times New Roman" panose="02020603050405020304" pitchFamily="18" charset="0"/>
                <a:ea typeface="Bookman Old Style" panose="02050604050505020204" pitchFamily="18" charset="0"/>
              </a:rPr>
              <a:t> is there for us all and cannot be there without our deliberate effort to support it.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1033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3"/>
          </p:nvPr>
        </p:nvSpPr>
        <p:spPr/>
        <p:txBody>
          <a:bodyPr/>
          <a:lstStyle/>
          <a:p>
            <a:pPr marL="0" marR="0" indent="0" algn="just">
              <a:lnSpc>
                <a:spcPct val="115000"/>
              </a:lnSpc>
              <a:spcBef>
                <a:spcPts val="0"/>
              </a:spcBef>
              <a:spcAft>
                <a:spcPts val="800"/>
              </a:spcAft>
              <a:buNone/>
            </a:pPr>
            <a:r>
              <a:rPr lang="en-US" dirty="0">
                <a:latin typeface="Times New Roman" panose="02020603050405020304" pitchFamily="18" charset="0"/>
                <a:ea typeface="Bookman Old Style" panose="02050604050505020204" pitchFamily="18" charset="0"/>
              </a:rPr>
              <a:t>On behalf of the Board of Directors, I wish to reiterate our resolve to do all that which is necessary and possible to guide the company to a higher level than it is currently. To my colleague directors, I say thank you for the journey we have walked together and the general support given to me as your chairman. To the Management, let me express my gratitude for the improved services so far witnessed. You have remained focused for the time you have been in place. I advise that you work with the same spirit so as to achieve even more. </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847929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3"/>
          </p:nvPr>
        </p:nvSpPr>
        <p:spPr/>
        <p:txBody>
          <a:bodyPr>
            <a:normAutofit fontScale="92500" lnSpcReduction="20000"/>
          </a:bodyPr>
          <a:lstStyle/>
          <a:p>
            <a:pPr marL="0" marR="0" indent="0" algn="just">
              <a:lnSpc>
                <a:spcPct val="115000"/>
              </a:lnSpc>
              <a:spcBef>
                <a:spcPts val="0"/>
              </a:spcBef>
              <a:spcAft>
                <a:spcPts val="800"/>
              </a:spcAft>
              <a:buNone/>
            </a:pPr>
            <a:r>
              <a:rPr lang="en-US" dirty="0">
                <a:latin typeface="Times New Roman" panose="02020603050405020304" pitchFamily="18" charset="0"/>
                <a:ea typeface="Bookman Old Style" panose="02050604050505020204" pitchFamily="18" charset="0"/>
              </a:rPr>
              <a:t>I remain very optimistic that we are headed to an era of better performance and a future of plenty when operations shall not stall due to lack of finances.</a:t>
            </a:r>
            <a:endParaRPr lang="en-US" dirty="0">
              <a:latin typeface="Times New Roman" panose="02020603050405020304" pitchFamily="18" charset="0"/>
              <a:ea typeface="Times New Roman" panose="02020603050405020304" pitchFamily="18" charset="0"/>
            </a:endParaRPr>
          </a:p>
          <a:p>
            <a:pPr marL="0" marR="0" indent="0" algn="just">
              <a:lnSpc>
                <a:spcPct val="150000"/>
              </a:lnSpc>
              <a:spcBef>
                <a:spcPts val="0"/>
              </a:spcBef>
              <a:spcAft>
                <a:spcPts val="800"/>
              </a:spcAft>
              <a:buNone/>
            </a:pPr>
            <a:r>
              <a:rPr lang="en-US" dirty="0">
                <a:solidFill>
                  <a:srgbClr val="000000"/>
                </a:solidFill>
                <a:latin typeface="Times New Roman" panose="02020603050405020304" pitchFamily="18" charset="0"/>
                <a:ea typeface="Bookman Old Style" panose="02050604050505020204" pitchFamily="18" charset="0"/>
              </a:rPr>
              <a:t>May God bless </a:t>
            </a:r>
            <a:r>
              <a:rPr lang="en-US" dirty="0" err="1">
                <a:solidFill>
                  <a:srgbClr val="000000"/>
                </a:solidFill>
                <a:latin typeface="Times New Roman" panose="02020603050405020304" pitchFamily="18" charset="0"/>
                <a:ea typeface="Bookman Old Style" panose="02050604050505020204" pitchFamily="18" charset="0"/>
              </a:rPr>
              <a:t>Embewasco</a:t>
            </a:r>
            <a:r>
              <a:rPr lang="en-US" dirty="0">
                <a:solidFill>
                  <a:srgbClr val="000000"/>
                </a:solidFill>
                <a:latin typeface="Times New Roman" panose="02020603050405020304" pitchFamily="18" charset="0"/>
                <a:ea typeface="Bookman Old Style" panose="02050604050505020204" pitchFamily="18" charset="0"/>
              </a:rPr>
              <a:t>, May God bless us all.</a:t>
            </a:r>
            <a:endParaRPr lang="en-US" dirty="0">
              <a:latin typeface="Times New Roman" panose="02020603050405020304" pitchFamily="18" charset="0"/>
              <a:ea typeface="Times New Roman" panose="02020603050405020304" pitchFamily="18" charset="0"/>
            </a:endParaRPr>
          </a:p>
          <a:p>
            <a:pPr marL="0" marR="0" indent="0" algn="just">
              <a:lnSpc>
                <a:spcPct val="150000"/>
              </a:lnSpc>
              <a:spcBef>
                <a:spcPts val="0"/>
              </a:spcBef>
              <a:spcAft>
                <a:spcPts val="800"/>
              </a:spcAft>
              <a:buNone/>
            </a:pPr>
            <a:r>
              <a:rPr lang="en-US" dirty="0">
                <a:solidFill>
                  <a:srgbClr val="000000"/>
                </a:solidFill>
                <a:latin typeface="Times New Roman" panose="02020603050405020304" pitchFamily="18" charset="0"/>
                <a:ea typeface="Bookman Old Style" panose="02050604050505020204" pitchFamily="18" charset="0"/>
              </a:rPr>
              <a:t>Thank you </a:t>
            </a:r>
            <a:endParaRPr lang="en-US" dirty="0">
              <a:latin typeface="Times New Roman" panose="02020603050405020304" pitchFamily="18" charset="0"/>
              <a:ea typeface="Times New Roman" panose="02020603050405020304" pitchFamily="18" charset="0"/>
            </a:endParaRPr>
          </a:p>
          <a:p>
            <a:pPr marL="0" marR="0" indent="0" algn="just">
              <a:lnSpc>
                <a:spcPct val="150000"/>
              </a:lnSpc>
              <a:spcBef>
                <a:spcPts val="0"/>
              </a:spcBef>
              <a:spcAft>
                <a:spcPts val="800"/>
              </a:spcAft>
              <a:buNone/>
            </a:pPr>
            <a:r>
              <a:rPr lang="en-US" dirty="0">
                <a:solidFill>
                  <a:srgbClr val="000000"/>
                </a:solidFill>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0" marR="0" indent="0" algn="just">
              <a:lnSpc>
                <a:spcPct val="150000"/>
              </a:lnSpc>
              <a:spcBef>
                <a:spcPts val="0"/>
              </a:spcBef>
              <a:spcAft>
                <a:spcPts val="0"/>
              </a:spcAft>
              <a:buNone/>
            </a:pPr>
            <a:r>
              <a:rPr lang="en-US" b="1" dirty="0">
                <a:latin typeface="Times New Roman" panose="02020603050405020304" pitchFamily="18" charset="0"/>
                <a:ea typeface="Times New Roman" panose="02020603050405020304" pitchFamily="18" charset="0"/>
              </a:rPr>
              <a:t> JACKSON KINYUA NJANA</a:t>
            </a:r>
            <a:endParaRPr lang="en-US" dirty="0">
              <a:latin typeface="Times New Roman" panose="02020603050405020304" pitchFamily="18" charset="0"/>
              <a:ea typeface="Times New Roman" panose="02020603050405020304" pitchFamily="18" charset="0"/>
            </a:endParaRPr>
          </a:p>
          <a:p>
            <a:pPr marL="0" marR="0" indent="0" algn="just">
              <a:lnSpc>
                <a:spcPct val="150000"/>
              </a:lnSpc>
              <a:spcBef>
                <a:spcPts val="0"/>
              </a:spcBef>
              <a:spcAft>
                <a:spcPts val="0"/>
              </a:spcAft>
              <a:buNone/>
            </a:pPr>
            <a:r>
              <a:rPr lang="en-US" b="1" u="sng" dirty="0">
                <a:latin typeface="Times New Roman" panose="02020603050405020304" pitchFamily="18" charset="0"/>
                <a:ea typeface="Times New Roman" panose="02020603050405020304" pitchFamily="18" charset="0"/>
              </a:rPr>
              <a:t>CHAIRMAN, BOD EMBEWASCO</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080516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15</TotalTime>
  <Words>1047</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Bookman Old Style</vt:lpstr>
      <vt:lpstr>Impact</vt:lpstr>
      <vt:lpstr>Times New Roman</vt:lpstr>
      <vt:lpstr>Main Event</vt:lpstr>
      <vt:lpstr>BOARD CHAIRMAN’S  PRESENTATION FOR</vt:lpstr>
      <vt:lpstr>INTRODUCTION</vt:lpstr>
      <vt:lpstr>CONT..</vt:lpstr>
      <vt:lpstr>CONT..</vt:lpstr>
      <vt:lpstr>CONT..</vt:lpstr>
      <vt:lpstr>CONT..</vt:lpstr>
      <vt:lpstr>CONT..</vt:lpstr>
      <vt:lpstr>CONT..</vt:lpstr>
      <vt:lpstr>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CHAIRMAN’S  PRESENTATION FOR</dc:title>
  <dc:creator>Windows User</dc:creator>
  <cp:lastModifiedBy>Windows User</cp:lastModifiedBy>
  <cp:revision>15</cp:revision>
  <dcterms:created xsi:type="dcterms:W3CDTF">2023-10-19T05:32:30Z</dcterms:created>
  <dcterms:modified xsi:type="dcterms:W3CDTF">2023-10-19T05:48:27Z</dcterms:modified>
</cp:coreProperties>
</file>