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9866" y="365422"/>
            <a:ext cx="8277013" cy="1646302"/>
          </a:xfrm>
        </p:spPr>
        <p:txBody>
          <a:bodyPr/>
          <a:lstStyle/>
          <a:p>
            <a:pPr algn="ctr"/>
            <a:r>
              <a:rPr lang="en-US" dirty="0" smtClean="0"/>
              <a:t> </a:t>
            </a:r>
            <a:r>
              <a:rPr lang="en-US" dirty="0" smtClean="0"/>
              <a:t>GENERAL MANAGER’S</a:t>
            </a:r>
            <a:br>
              <a:rPr lang="en-US" dirty="0" smtClean="0"/>
            </a:br>
            <a:r>
              <a:rPr lang="en-US" dirty="0" smtClean="0"/>
              <a:t>PRESENTATION FOR</a:t>
            </a:r>
            <a:endParaRPr lang="en-US" dirty="0"/>
          </a:p>
        </p:txBody>
      </p:sp>
      <p:sp>
        <p:nvSpPr>
          <p:cNvPr id="3" name="Subtitle 2"/>
          <p:cNvSpPr>
            <a:spLocks noGrp="1"/>
          </p:cNvSpPr>
          <p:nvPr>
            <p:ph type="subTitle" idx="1"/>
          </p:nvPr>
        </p:nvSpPr>
        <p:spPr>
          <a:xfrm>
            <a:off x="1049866" y="2404913"/>
            <a:ext cx="7902109" cy="2450551"/>
          </a:xfrm>
        </p:spPr>
        <p:txBody>
          <a:bodyPr>
            <a:normAutofit/>
          </a:bodyPr>
          <a:lstStyle/>
          <a:p>
            <a:pPr algn="ctr"/>
            <a:r>
              <a:rPr lang="en-US" sz="2800" dirty="0" smtClean="0">
                <a:solidFill>
                  <a:schemeClr val="tx1"/>
                </a:solidFill>
              </a:rPr>
              <a:t>EMBEWASCO </a:t>
            </a:r>
          </a:p>
          <a:p>
            <a:pPr algn="ctr"/>
            <a:r>
              <a:rPr lang="en-US" sz="2800" dirty="0" smtClean="0">
                <a:solidFill>
                  <a:schemeClr val="tx1"/>
                </a:solidFill>
              </a:rPr>
              <a:t>STAKEHOLDERS CONFERENCE </a:t>
            </a:r>
          </a:p>
          <a:p>
            <a:pPr algn="ctr"/>
            <a:r>
              <a:rPr lang="en-US" sz="2800" dirty="0" smtClean="0">
                <a:solidFill>
                  <a:schemeClr val="tx1"/>
                </a:solidFill>
              </a:rPr>
              <a:t>HELD ON 18</a:t>
            </a:r>
            <a:r>
              <a:rPr lang="en-US" sz="2800" baseline="30000" dirty="0" smtClean="0">
                <a:solidFill>
                  <a:schemeClr val="tx1"/>
                </a:solidFill>
              </a:rPr>
              <a:t>TH</a:t>
            </a:r>
            <a:r>
              <a:rPr lang="en-US" sz="2800" dirty="0" smtClean="0">
                <a:solidFill>
                  <a:schemeClr val="tx1"/>
                </a:solidFill>
              </a:rPr>
              <a:t> OCTOBER.2023</a:t>
            </a:r>
            <a:endParaRPr lang="en-US" sz="2800" dirty="0">
              <a:solidFill>
                <a:schemeClr val="tx1"/>
              </a:solidFill>
            </a:endParaRPr>
          </a:p>
        </p:txBody>
      </p:sp>
    </p:spTree>
    <p:extLst>
      <p:ext uri="{BB962C8B-B14F-4D97-AF65-F5344CB8AC3E}">
        <p14:creationId xmlns:p14="http://schemas.microsoft.com/office/powerpoint/2010/main" val="3027202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508761"/>
            <a:ext cx="8596668" cy="4532602"/>
          </a:xfrm>
        </p:spPr>
        <p:txBody>
          <a:bodyPr>
            <a:normAutofit fontScale="77500" lnSpcReduction="20000"/>
          </a:bodyPr>
          <a:lstStyle/>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However, the Board of Directors, Management and Staff with the input of our stakeholders have developed the Strategic Plan (2021/22 – 2025/26) to provide a basis for meeting these challenges. The Strategic Plan acknowledges the challenges and provides us with a road map on the pertinent issues that we need to address towards the achievement of universal access to water and sanitation services within the company’s area of service. </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In conclusion, to ensure that EMBEWASCO remains on a going concern, we all have to perform our functions effectively and efficiently.</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God Bless EMBEWASCO, God Bless us all.</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 </a:t>
            </a:r>
            <a:endParaRPr lang="en-US" dirty="0">
              <a:latin typeface="Times New Roman" panose="02020603050405020304" pitchFamily="18" charset="0"/>
              <a:ea typeface="Times New Roman" panose="02020603050405020304" pitchFamily="18" charset="0"/>
            </a:endParaRPr>
          </a:p>
          <a:p>
            <a:pPr marL="0" indent="0">
              <a:spcBef>
                <a:spcPts val="0"/>
              </a:spcBef>
              <a:buNone/>
            </a:pPr>
            <a:r>
              <a:rPr lang="en-US" sz="1600" dirty="0">
                <a:latin typeface="Bookman Old Style" panose="02050604050505020204" pitchFamily="18" charset="0"/>
                <a:ea typeface="Times New Roman" panose="02020603050405020304" pitchFamily="18" charset="0"/>
                <a:cs typeface="Bookman Old Style" panose="02050604050505020204" pitchFamily="18" charset="0"/>
              </a:rPr>
              <a:t>CPA NANCY MUCIA MWAKIRIE</a:t>
            </a:r>
            <a:endParaRPr lang="en-US" dirty="0">
              <a:latin typeface="Times New Roman" panose="02020603050405020304" pitchFamily="18" charset="0"/>
              <a:ea typeface="Times New Roman" panose="02020603050405020304" pitchFamily="18" charset="0"/>
            </a:endParaRPr>
          </a:p>
          <a:p>
            <a:pPr marL="0" indent="0">
              <a:spcBef>
                <a:spcPts val="0"/>
              </a:spcBef>
              <a:buNone/>
            </a:pPr>
            <a:r>
              <a:rPr lang="en-US" sz="1600" dirty="0">
                <a:latin typeface="Bookman Old Style" panose="02050604050505020204" pitchFamily="18" charset="0"/>
                <a:ea typeface="Times New Roman" panose="02020603050405020304" pitchFamily="18" charset="0"/>
                <a:cs typeface="Bookman Old Style" panose="02050604050505020204" pitchFamily="18" charset="0"/>
              </a:rPr>
              <a:t>Ag. GENERAL MANAGER</a:t>
            </a:r>
            <a:endParaRPr lang="en-US" dirty="0">
              <a:latin typeface="Times New Roman" panose="02020603050405020304" pitchFamily="18" charset="0"/>
              <a:ea typeface="Times New Roman" panose="02020603050405020304" pitchFamily="18" charset="0"/>
            </a:endParaRPr>
          </a:p>
          <a:p>
            <a:pPr marL="0" indent="0">
              <a:spcBef>
                <a:spcPts val="0"/>
              </a:spcBef>
              <a:buNone/>
            </a:pPr>
            <a:r>
              <a:rPr lang="en-US" sz="1600" b="1" u="sng" dirty="0">
                <a:latin typeface="Bookman Old Style" panose="02050604050505020204" pitchFamily="18" charset="0"/>
                <a:ea typeface="Times New Roman" panose="02020603050405020304" pitchFamily="18" charset="0"/>
                <a:cs typeface="Bookman Old Style" panose="02050604050505020204" pitchFamily="18" charset="0"/>
              </a:rPr>
              <a:t>EMBEWASCO</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8764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77334" y="1837945"/>
            <a:ext cx="8596668" cy="4203418"/>
          </a:xfrm>
        </p:spPr>
        <p:txBody>
          <a:bodyPr/>
          <a:lstStyle/>
          <a:p>
            <a:pPr marL="0" indent="0">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Dear esteemed Stakeholders,</a:t>
            </a:r>
            <a:br>
              <a:rPr lang="en-US" dirty="0">
                <a:latin typeface="Bookman Old Style" panose="02050604050505020204" pitchFamily="18" charset="0"/>
                <a:ea typeface="Bookman Old Style" panose="02050604050505020204" pitchFamily="18" charset="0"/>
                <a:cs typeface="Bookman Old Style" panose="02050604050505020204" pitchFamily="18" charset="0"/>
              </a:rPr>
            </a:br>
            <a:r>
              <a:rPr lang="en-US" dirty="0">
                <a:latin typeface="Bookman Old Style" panose="02050604050505020204" pitchFamily="18" charset="0"/>
                <a:ea typeface="Bookman Old Style" panose="02050604050505020204" pitchFamily="18" charset="0"/>
                <a:cs typeface="Bookman Old Style" panose="02050604050505020204" pitchFamily="18" charset="0"/>
              </a:rPr>
              <a:t>This forum allows us to share our plans with our stakeholders who include Government of Kenya, Development partners, Embu County Government, Customers, Other Local Agencies, Organizations and Regulators. I therefore take this opportunity to thank the County Government of Embu,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Tana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Water Works Development Agency, Board of Directors, the Management Team, all members of staff, Stakeholders and Partners for their support in the process of implementing the company’s goals</a:t>
            </a:r>
            <a:endParaRPr lang="en-US" dirty="0"/>
          </a:p>
        </p:txBody>
      </p:sp>
    </p:spTree>
    <p:extLst>
      <p:ext uri="{BB962C8B-B14F-4D97-AF65-F5344CB8AC3E}">
        <p14:creationId xmlns:p14="http://schemas.microsoft.com/office/powerpoint/2010/main" val="1958738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764793"/>
            <a:ext cx="8596668" cy="4276570"/>
          </a:xfrm>
        </p:spPr>
        <p:txBody>
          <a:bodyPr/>
          <a:lstStyle/>
          <a:p>
            <a:pPr marL="0" indent="0">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It is my pleasure to present to you the future of the company. The economy of our country is at a critical stage especially in the light of the high cost of living. The company is playing a critical role in provision of clean, safe and affordable water. This coupled with the fact that most of our customers have economically suffered from the effects of the high cost of living, the economic hardship has put us at the center stage of ensuring that they continue enjoying our services despite the challenges</a:t>
            </a:r>
            <a:endParaRPr lang="en-US" dirty="0"/>
          </a:p>
        </p:txBody>
      </p:sp>
    </p:spTree>
    <p:extLst>
      <p:ext uri="{BB962C8B-B14F-4D97-AF65-F5344CB8AC3E}">
        <p14:creationId xmlns:p14="http://schemas.microsoft.com/office/powerpoint/2010/main" val="3423667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618489"/>
            <a:ext cx="8596668" cy="4422874"/>
          </a:xfrm>
        </p:spPr>
        <p:txBody>
          <a:bodyPr/>
          <a:lstStyle/>
          <a:p>
            <a:pPr marL="0" indent="0">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In addition, this has not dampened our commitment in attainment of the United Nations Sustainable Development Goals, Vision 2030, County Integrated Development Plan and the Strategic Objectives which are paramount to the success of the Company in the attainment of sustainable provision of water, sanitation and allied services. This has been coupled with accountability and transparency, which is on the increasing trend.</a:t>
            </a:r>
            <a:endParaRPr lang="en-US" dirty="0"/>
          </a:p>
        </p:txBody>
      </p:sp>
    </p:spTree>
    <p:extLst>
      <p:ext uri="{BB962C8B-B14F-4D97-AF65-F5344CB8AC3E}">
        <p14:creationId xmlns:p14="http://schemas.microsoft.com/office/powerpoint/2010/main" val="2407089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865377"/>
            <a:ext cx="8596668" cy="4175986"/>
          </a:xfrm>
        </p:spPr>
        <p:txBody>
          <a:bodyPr/>
          <a:lstStyle/>
          <a:p>
            <a:pPr marL="0" indent="0">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This creates the need for deliberate effort and focus on meeting and exceeding our customers’ expectations, strengthening our systems to continually monitor and evaluate our service delivery mechanisms urgently. The importance of the company’s financial health cannot be overemphasized. This will be achieved through concerted effort and sound corporate governance. The strategic plan is in place and calls for successful implementation. In this regard, the Management is focused on promoting the acquisition of new skills by members of staff through refresher courses and training. This will not only ensure efficiency in service delivery, but also helps them to remain relevant in the industry by keeping up with the new trends and technologies in the sector.</a:t>
            </a:r>
            <a:endParaRPr lang="en-US" dirty="0"/>
          </a:p>
        </p:txBody>
      </p:sp>
    </p:spTree>
    <p:extLst>
      <p:ext uri="{BB962C8B-B14F-4D97-AF65-F5344CB8AC3E}">
        <p14:creationId xmlns:p14="http://schemas.microsoft.com/office/powerpoint/2010/main" val="386973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664209"/>
            <a:ext cx="8596668" cy="4377154"/>
          </a:xfrm>
        </p:spPr>
        <p:txBody>
          <a:bodyPr>
            <a:normAutofit fontScale="85000" lnSpcReduction="10000"/>
          </a:bodyPr>
          <a:lstStyle/>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EMBEWASCO being a rural WSP has taken its social responsibility as a corporate entity and participated and donated trees during the Agricultural Society of Kenya, National Tree planting Day held in May, this year at St.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Bakhita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Siakago</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Girls High School. </a:t>
            </a:r>
            <a:endParaRPr lang="en-US" dirty="0">
              <a:latin typeface="Times New Roman" panose="02020603050405020304" pitchFamily="18" charset="0"/>
              <a:ea typeface="Times New Roman" panose="02020603050405020304" pitchFamily="18" charset="0"/>
            </a:endParaRPr>
          </a:p>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Our Vision, Mission and Values are paramount to the achievement of the five strategic objectives spelt out in our strategic plan. These will be achieved by embracing the principles of good governance, ensuring the company is financially sustainable, innovation and adoption of new technology for enhanced service delivery as well as use of alternative sources of energy like Solar system now that there is enough sunlight in our locality. </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80810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709929"/>
            <a:ext cx="8596668" cy="4331434"/>
          </a:xfrm>
        </p:spPr>
        <p:txBody>
          <a:bodyPr/>
          <a:lstStyle/>
          <a:p>
            <a:pPr marL="0" indent="0">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The newly created Water Police Unit has been of much assistance to the Company in debt collection, vandalism prevention especially at the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Kambora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notorious area as well as dealing with illegal connections. EMBEWASCO remains customer focused through the provision of quality services to the delight of the consumers in an efficient, effective, affordable and sustainable manner. Presently, through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Tana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Water Works Development Agency. the company is undertaking  infrastructure rehabilitation which include replacing old dilapidated UPVC pipes with HDPE pipes which are not only stronger but also reduce the number of joints thus promoting our fight against Non-Revenue Water (NRW) both at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Ena-Siakago</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and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Ishiara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Schemes.</a:t>
            </a:r>
            <a:br>
              <a:rPr lang="en-US" dirty="0">
                <a:latin typeface="Bookman Old Style" panose="02050604050505020204" pitchFamily="18" charset="0"/>
                <a:ea typeface="Bookman Old Style" panose="02050604050505020204" pitchFamily="18" charset="0"/>
                <a:cs typeface="Bookman Old Style" panose="02050604050505020204" pitchFamily="18" charset="0"/>
              </a:rPr>
            </a:br>
            <a:endParaRPr lang="en-US" dirty="0"/>
          </a:p>
        </p:txBody>
      </p:sp>
    </p:spTree>
    <p:extLst>
      <p:ext uri="{BB962C8B-B14F-4D97-AF65-F5344CB8AC3E}">
        <p14:creationId xmlns:p14="http://schemas.microsoft.com/office/powerpoint/2010/main" val="3455479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600201"/>
            <a:ext cx="8596668" cy="4441162"/>
          </a:xfrm>
        </p:spPr>
        <p:txBody>
          <a:bodyPr>
            <a:normAutofit fontScale="92500" lnSpcReduction="10000"/>
          </a:bodyPr>
          <a:lstStyle/>
          <a:p>
            <a:pPr marL="0" marR="0" indent="0">
              <a:lnSpc>
                <a:spcPct val="200000"/>
              </a:lnSpc>
              <a:spcBef>
                <a:spcPts val="0"/>
              </a:spcBef>
              <a:spcAft>
                <a:spcPts val="800"/>
              </a:spcAft>
              <a:buNone/>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Currently, there are a number of challenges faced by the company; these include </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Old and dilapidated water supply network</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Old and small size of the intakes hence not meeting water demands of a growing population </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Increasing cost of water production in both chemicals and energy </a:t>
            </a:r>
            <a:endParaRPr lang="en-US" dirty="0">
              <a:latin typeface="Calibri" panose="020F0502020204030204" pitchFamily="34" charset="0"/>
              <a:ea typeface="Calibri" panose="020F0502020204030204" pitchFamily="34" charset="0"/>
              <a:cs typeface="Wingdings" panose="05000000000000000000" pitchFamily="2" charset="2"/>
            </a:endParaRPr>
          </a:p>
          <a:p>
            <a:r>
              <a:rPr lang="en-US" dirty="0">
                <a:latin typeface="Bookman Old Style" panose="02050604050505020204" pitchFamily="18" charset="0"/>
                <a:ea typeface="Bookman Old Style" panose="02050604050505020204" pitchFamily="18" charset="0"/>
                <a:cs typeface="Bookman Old Style" panose="02050604050505020204" pitchFamily="18" charset="0"/>
              </a:rPr>
              <a:t>Expansion of other infrastructures like rural roads which initially were 6 meters now expanded to 9 meters hence damaging the existing supply and service lines</a:t>
            </a:r>
            <a:endParaRPr lang="en-US" dirty="0"/>
          </a:p>
        </p:txBody>
      </p:sp>
    </p:spTree>
    <p:extLst>
      <p:ext uri="{BB962C8B-B14F-4D97-AF65-F5344CB8AC3E}">
        <p14:creationId xmlns:p14="http://schemas.microsoft.com/office/powerpoint/2010/main" val="2352252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77334" y="1581913"/>
            <a:ext cx="8596668" cy="4459450"/>
          </a:xfrm>
        </p:spPr>
        <p:txBody>
          <a:bodyPr>
            <a:normAutofit fontScale="92500"/>
          </a:bodyPr>
          <a:lstStyle/>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Vandalism of supply lines since most of them pass through peoples’ land</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By-pass and illegal connections.</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Lack of Composite Filtration Unit at </a:t>
            </a:r>
            <a:r>
              <a:rPr lang="en-US" dirty="0" err="1">
                <a:latin typeface="Bookman Old Style" panose="02050604050505020204" pitchFamily="18" charset="0"/>
                <a:ea typeface="Bookman Old Style" panose="02050604050505020204" pitchFamily="18" charset="0"/>
                <a:cs typeface="Bookman Old Style" panose="02050604050505020204" pitchFamily="18" charset="0"/>
              </a:rPr>
              <a:t>Ishiara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 so as to complete the filtration process   </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Tariff in use does not accommodate the current economic status </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High percentages of Non Revenue Water (NRW)</a:t>
            </a:r>
            <a:endParaRPr lang="en-US" dirty="0">
              <a:latin typeface="Calibri" panose="020F0502020204030204" pitchFamily="34" charset="0"/>
              <a:ea typeface="Calibri" panose="020F0502020204030204" pitchFamily="34" charset="0"/>
              <a:cs typeface="Wingdings" panose="05000000000000000000" pitchFamily="2" charset="2"/>
            </a:endParaRPr>
          </a:p>
          <a:p>
            <a:pPr lvl="0">
              <a:lnSpc>
                <a:spcPct val="200000"/>
              </a:lnSpc>
              <a:buFont typeface="Wingdings" panose="05000000000000000000" pitchFamily="2" charset="2"/>
              <a:buChar char=""/>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Delayed payment of water bills hence affecting Company’s income/revenue</a:t>
            </a:r>
            <a:endParaRPr lang="en-US" dirty="0">
              <a:latin typeface="Calibri" panose="020F0502020204030204" pitchFamily="34" charset="0"/>
              <a:ea typeface="Calibri" panose="020F0502020204030204" pitchFamily="34" charset="0"/>
              <a:cs typeface="Wingdings" panose="05000000000000000000" pitchFamily="2" charset="2"/>
            </a:endParaRPr>
          </a:p>
          <a:p>
            <a:endParaRPr lang="en-US" dirty="0"/>
          </a:p>
        </p:txBody>
      </p:sp>
    </p:spTree>
    <p:extLst>
      <p:ext uri="{BB962C8B-B14F-4D97-AF65-F5344CB8AC3E}">
        <p14:creationId xmlns:p14="http://schemas.microsoft.com/office/powerpoint/2010/main" val="1662471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795</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Bookman Old Style</vt:lpstr>
      <vt:lpstr>Calibri</vt:lpstr>
      <vt:lpstr>Times New Roman</vt:lpstr>
      <vt:lpstr>Trebuchet MS</vt:lpstr>
      <vt:lpstr>Wingdings</vt:lpstr>
      <vt:lpstr>Wingdings 3</vt:lpstr>
      <vt:lpstr>Facet</vt:lpstr>
      <vt:lpstr> GENERAL MANAGER’S PRESENTATION FOR</vt:lpstr>
      <vt:lpstr>INTRODUCTION</vt:lpstr>
      <vt:lpstr>CONT..</vt:lpstr>
      <vt:lpstr>CONT..</vt:lpstr>
      <vt:lpstr>CONT..</vt:lpstr>
      <vt:lpstr>CONT..</vt:lpstr>
      <vt:lpstr>CONT..</vt:lpstr>
      <vt:lpstr>CONT..</vt:lpstr>
      <vt:lpstr>CONT…</vt:lpstr>
      <vt:lpstr>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GENERL MANAGER’S PRESENTATION</dc:title>
  <dc:creator>Windows User</dc:creator>
  <cp:lastModifiedBy>Windows User</cp:lastModifiedBy>
  <cp:revision>16</cp:revision>
  <dcterms:created xsi:type="dcterms:W3CDTF">2023-10-19T05:14:55Z</dcterms:created>
  <dcterms:modified xsi:type="dcterms:W3CDTF">2023-10-19T06:15:20Z</dcterms:modified>
</cp:coreProperties>
</file>