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B3294F-A950-4DA5-8F3F-45A28BF83320}" type="doc">
      <dgm:prSet loTypeId="urn:microsoft.com/office/officeart/2005/8/layout/vList3" loCatId="list" qsTypeId="urn:microsoft.com/office/officeart/2005/8/quickstyle/3d5" qsCatId="3D" csTypeId="urn:microsoft.com/office/officeart/2005/8/colors/accent1_2" csCatId="accent1"/>
      <dgm:spPr/>
      <dgm:t>
        <a:bodyPr/>
        <a:lstStyle/>
        <a:p>
          <a:endParaRPr lang="en-US"/>
        </a:p>
      </dgm:t>
    </dgm:pt>
    <dgm:pt modelId="{4370FAE0-ACD4-421F-A61D-18ECC8525D06}">
      <dgm:prSet/>
      <dgm:spPr/>
      <dgm:t>
        <a:bodyPr/>
        <a:lstStyle/>
        <a:p>
          <a:pPr rtl="0"/>
          <a:r>
            <a:rPr lang="en-US" smtClean="0"/>
            <a:t>I therefore welcome you all to give your input  that will shape the future of this company.</a:t>
          </a:r>
          <a:endParaRPr lang="en-US"/>
        </a:p>
      </dgm:t>
    </dgm:pt>
    <dgm:pt modelId="{C35CC7A1-ED82-456B-AC4E-85D2198E312B}" type="parTrans" cxnId="{8542B05C-A27E-4DB6-BDE8-72732061A945}">
      <dgm:prSet/>
      <dgm:spPr/>
      <dgm:t>
        <a:bodyPr/>
        <a:lstStyle/>
        <a:p>
          <a:endParaRPr lang="en-US"/>
        </a:p>
      </dgm:t>
    </dgm:pt>
    <dgm:pt modelId="{075A33EE-7447-484D-8B2F-887365CDADE5}" type="sibTrans" cxnId="{8542B05C-A27E-4DB6-BDE8-72732061A945}">
      <dgm:prSet/>
      <dgm:spPr/>
      <dgm:t>
        <a:bodyPr/>
        <a:lstStyle/>
        <a:p>
          <a:endParaRPr lang="en-US"/>
        </a:p>
      </dgm:t>
    </dgm:pt>
    <dgm:pt modelId="{D6372BE9-A50B-438E-B726-6822E7867D51}">
      <dgm:prSet/>
      <dgm:spPr/>
      <dgm:t>
        <a:bodyPr/>
        <a:lstStyle/>
        <a:p>
          <a:pPr rtl="0"/>
          <a:r>
            <a:rPr lang="en-US" smtClean="0"/>
            <a:t>God Bless EMBEWASCO, God bless us all. </a:t>
          </a:r>
          <a:endParaRPr lang="en-US"/>
        </a:p>
      </dgm:t>
    </dgm:pt>
    <dgm:pt modelId="{EEC79DC1-7296-4A43-9DD6-B8D8D7B0FDAD}" type="parTrans" cxnId="{9EB23CA5-E96F-4E40-BF78-2969B3D0A546}">
      <dgm:prSet/>
      <dgm:spPr/>
      <dgm:t>
        <a:bodyPr/>
        <a:lstStyle/>
        <a:p>
          <a:endParaRPr lang="en-US"/>
        </a:p>
      </dgm:t>
    </dgm:pt>
    <dgm:pt modelId="{B299E7A3-C39B-485A-A3F3-EC77BB1065E5}" type="sibTrans" cxnId="{9EB23CA5-E96F-4E40-BF78-2969B3D0A546}">
      <dgm:prSet/>
      <dgm:spPr/>
      <dgm:t>
        <a:bodyPr/>
        <a:lstStyle/>
        <a:p>
          <a:endParaRPr lang="en-US"/>
        </a:p>
      </dgm:t>
    </dgm:pt>
    <dgm:pt modelId="{BE791A4C-77D6-44AE-A3DA-3AF63A7B104E}">
      <dgm:prSet/>
      <dgm:spPr/>
      <dgm:t>
        <a:bodyPr/>
        <a:lstStyle/>
        <a:p>
          <a:pPr rtl="0"/>
          <a:r>
            <a:rPr lang="en-US" smtClean="0"/>
            <a:t>Thank you.</a:t>
          </a:r>
          <a:endParaRPr lang="en-US"/>
        </a:p>
      </dgm:t>
    </dgm:pt>
    <dgm:pt modelId="{491C34FB-AE56-4C97-992F-EA5047E72E0F}" type="parTrans" cxnId="{C647A799-AF46-4716-BB85-53CA2CA65878}">
      <dgm:prSet/>
      <dgm:spPr/>
      <dgm:t>
        <a:bodyPr/>
        <a:lstStyle/>
        <a:p>
          <a:endParaRPr lang="en-US"/>
        </a:p>
      </dgm:t>
    </dgm:pt>
    <dgm:pt modelId="{2B822C24-9421-41E3-BBE7-C61C098CF90D}" type="sibTrans" cxnId="{C647A799-AF46-4716-BB85-53CA2CA65878}">
      <dgm:prSet/>
      <dgm:spPr/>
      <dgm:t>
        <a:bodyPr/>
        <a:lstStyle/>
        <a:p>
          <a:endParaRPr lang="en-US"/>
        </a:p>
      </dgm:t>
    </dgm:pt>
    <dgm:pt modelId="{0D7EEEDB-2DFE-4D9F-84EB-1BFD97BAF1DD}">
      <dgm:prSet/>
      <dgm:spPr/>
      <dgm:t>
        <a:bodyPr/>
        <a:lstStyle/>
        <a:p>
          <a:pPr rtl="0"/>
          <a:r>
            <a:rPr lang="en-US" b="1" smtClean="0"/>
            <a:t>CPA Nancy M. Mwakirie</a:t>
          </a:r>
          <a:endParaRPr lang="en-US"/>
        </a:p>
      </dgm:t>
    </dgm:pt>
    <dgm:pt modelId="{E7392DAA-1652-43F8-B858-52415CD5ECE3}" type="parTrans" cxnId="{522B071D-9DA2-426F-85CF-BA5EF87C1CB3}">
      <dgm:prSet/>
      <dgm:spPr/>
      <dgm:t>
        <a:bodyPr/>
        <a:lstStyle/>
        <a:p>
          <a:endParaRPr lang="en-US"/>
        </a:p>
      </dgm:t>
    </dgm:pt>
    <dgm:pt modelId="{5D8038D3-5899-4C8D-9908-6307A4D97A63}" type="sibTrans" cxnId="{522B071D-9DA2-426F-85CF-BA5EF87C1CB3}">
      <dgm:prSet/>
      <dgm:spPr/>
      <dgm:t>
        <a:bodyPr/>
        <a:lstStyle/>
        <a:p>
          <a:endParaRPr lang="en-US"/>
        </a:p>
      </dgm:t>
    </dgm:pt>
    <dgm:pt modelId="{4F3BC8C4-DC4A-4F9E-988F-97B00F6453FB}">
      <dgm:prSet/>
      <dgm:spPr/>
      <dgm:t>
        <a:bodyPr/>
        <a:lstStyle/>
        <a:p>
          <a:pPr rtl="0"/>
          <a:r>
            <a:rPr lang="en-US" b="1" smtClean="0"/>
            <a:t>Ag. General Manager</a:t>
          </a:r>
          <a:endParaRPr lang="en-US"/>
        </a:p>
      </dgm:t>
    </dgm:pt>
    <dgm:pt modelId="{4E175ED2-2238-4D71-BDE3-48D5A0CFBA6E}" type="parTrans" cxnId="{FD7F477D-C355-43C1-B14B-550031949C33}">
      <dgm:prSet/>
      <dgm:spPr/>
      <dgm:t>
        <a:bodyPr/>
        <a:lstStyle/>
        <a:p>
          <a:endParaRPr lang="en-US"/>
        </a:p>
      </dgm:t>
    </dgm:pt>
    <dgm:pt modelId="{F4FA6C79-4A49-4C5B-8EF5-25A693EC5850}" type="sibTrans" cxnId="{FD7F477D-C355-43C1-B14B-550031949C33}">
      <dgm:prSet/>
      <dgm:spPr/>
      <dgm:t>
        <a:bodyPr/>
        <a:lstStyle/>
        <a:p>
          <a:endParaRPr lang="en-US"/>
        </a:p>
      </dgm:t>
    </dgm:pt>
    <dgm:pt modelId="{2FB07DA0-BDF0-419A-9D44-353BFE45D075}">
      <dgm:prSet/>
      <dgm:spPr/>
      <dgm:t>
        <a:bodyPr/>
        <a:lstStyle/>
        <a:p>
          <a:pPr rtl="0"/>
          <a:r>
            <a:rPr lang="en-US" b="1" u="sng" smtClean="0"/>
            <a:t>EMBEWASCO</a:t>
          </a:r>
          <a:endParaRPr lang="en-US"/>
        </a:p>
      </dgm:t>
    </dgm:pt>
    <dgm:pt modelId="{704DE9F0-3BCC-453C-B20F-29E1430748A4}" type="parTrans" cxnId="{E0949E71-7300-4248-85F5-37E1D6F38423}">
      <dgm:prSet/>
      <dgm:spPr/>
      <dgm:t>
        <a:bodyPr/>
        <a:lstStyle/>
        <a:p>
          <a:endParaRPr lang="en-US"/>
        </a:p>
      </dgm:t>
    </dgm:pt>
    <dgm:pt modelId="{5A27EE1A-8BD9-4EE3-9A20-A0F0DB020849}" type="sibTrans" cxnId="{E0949E71-7300-4248-85F5-37E1D6F38423}">
      <dgm:prSet/>
      <dgm:spPr/>
      <dgm:t>
        <a:bodyPr/>
        <a:lstStyle/>
        <a:p>
          <a:endParaRPr lang="en-US"/>
        </a:p>
      </dgm:t>
    </dgm:pt>
    <dgm:pt modelId="{57F96460-77C2-4372-B0B3-436981EB7BB2}" type="pres">
      <dgm:prSet presAssocID="{CCB3294F-A950-4DA5-8F3F-45A28BF83320}" presName="linearFlow" presStyleCnt="0">
        <dgm:presLayoutVars>
          <dgm:dir/>
          <dgm:resizeHandles val="exact"/>
        </dgm:presLayoutVars>
      </dgm:prSet>
      <dgm:spPr/>
      <dgm:t>
        <a:bodyPr/>
        <a:lstStyle/>
        <a:p>
          <a:endParaRPr lang="en-US"/>
        </a:p>
      </dgm:t>
    </dgm:pt>
    <dgm:pt modelId="{0D7062B7-E2E5-415E-BAB8-C07A8020AB69}" type="pres">
      <dgm:prSet presAssocID="{4370FAE0-ACD4-421F-A61D-18ECC8525D06}" presName="composite" presStyleCnt="0"/>
      <dgm:spPr/>
    </dgm:pt>
    <dgm:pt modelId="{870FFC85-D069-4E6F-8CE9-14A08387858E}" type="pres">
      <dgm:prSet presAssocID="{4370FAE0-ACD4-421F-A61D-18ECC8525D06}" presName="imgShp" presStyleLbl="fgImgPlace1" presStyleIdx="0" presStyleCnt="6"/>
      <dgm:spPr/>
    </dgm:pt>
    <dgm:pt modelId="{31D03C4D-E7CF-41E9-B8F6-E72158F6E1A2}" type="pres">
      <dgm:prSet presAssocID="{4370FAE0-ACD4-421F-A61D-18ECC8525D06}" presName="txShp" presStyleLbl="node1" presStyleIdx="0" presStyleCnt="6">
        <dgm:presLayoutVars>
          <dgm:bulletEnabled val="1"/>
        </dgm:presLayoutVars>
      </dgm:prSet>
      <dgm:spPr/>
      <dgm:t>
        <a:bodyPr/>
        <a:lstStyle/>
        <a:p>
          <a:endParaRPr lang="en-US"/>
        </a:p>
      </dgm:t>
    </dgm:pt>
    <dgm:pt modelId="{F9DDF1A4-1F58-4083-8872-B8F101D04E86}" type="pres">
      <dgm:prSet presAssocID="{075A33EE-7447-484D-8B2F-887365CDADE5}" presName="spacing" presStyleCnt="0"/>
      <dgm:spPr/>
    </dgm:pt>
    <dgm:pt modelId="{ADD4C0AA-A277-4769-8EF0-D4CD7FCC805D}" type="pres">
      <dgm:prSet presAssocID="{D6372BE9-A50B-438E-B726-6822E7867D51}" presName="composite" presStyleCnt="0"/>
      <dgm:spPr/>
    </dgm:pt>
    <dgm:pt modelId="{F6800C84-E716-4246-B643-82657492ADEC}" type="pres">
      <dgm:prSet presAssocID="{D6372BE9-A50B-438E-B726-6822E7867D51}" presName="imgShp" presStyleLbl="fgImgPlace1" presStyleIdx="1" presStyleCnt="6"/>
      <dgm:spPr/>
    </dgm:pt>
    <dgm:pt modelId="{53B1A445-1122-40D5-A2A5-106883B4F307}" type="pres">
      <dgm:prSet presAssocID="{D6372BE9-A50B-438E-B726-6822E7867D51}" presName="txShp" presStyleLbl="node1" presStyleIdx="1" presStyleCnt="6">
        <dgm:presLayoutVars>
          <dgm:bulletEnabled val="1"/>
        </dgm:presLayoutVars>
      </dgm:prSet>
      <dgm:spPr/>
      <dgm:t>
        <a:bodyPr/>
        <a:lstStyle/>
        <a:p>
          <a:endParaRPr lang="en-US"/>
        </a:p>
      </dgm:t>
    </dgm:pt>
    <dgm:pt modelId="{7D2820C6-705C-4F5C-8B44-DBD5BA103D94}" type="pres">
      <dgm:prSet presAssocID="{B299E7A3-C39B-485A-A3F3-EC77BB1065E5}" presName="spacing" presStyleCnt="0"/>
      <dgm:spPr/>
    </dgm:pt>
    <dgm:pt modelId="{6807F121-31CB-4FDA-8074-027EA4B4F663}" type="pres">
      <dgm:prSet presAssocID="{BE791A4C-77D6-44AE-A3DA-3AF63A7B104E}" presName="composite" presStyleCnt="0"/>
      <dgm:spPr/>
    </dgm:pt>
    <dgm:pt modelId="{446D32F3-3847-4888-AF2E-1E5E36C3DC99}" type="pres">
      <dgm:prSet presAssocID="{BE791A4C-77D6-44AE-A3DA-3AF63A7B104E}" presName="imgShp" presStyleLbl="fgImgPlace1" presStyleIdx="2" presStyleCnt="6"/>
      <dgm:spPr/>
    </dgm:pt>
    <dgm:pt modelId="{E690F5B6-07F8-4302-8CBC-BB5B2B2E7F4B}" type="pres">
      <dgm:prSet presAssocID="{BE791A4C-77D6-44AE-A3DA-3AF63A7B104E}" presName="txShp" presStyleLbl="node1" presStyleIdx="2" presStyleCnt="6">
        <dgm:presLayoutVars>
          <dgm:bulletEnabled val="1"/>
        </dgm:presLayoutVars>
      </dgm:prSet>
      <dgm:spPr/>
      <dgm:t>
        <a:bodyPr/>
        <a:lstStyle/>
        <a:p>
          <a:endParaRPr lang="en-US"/>
        </a:p>
      </dgm:t>
    </dgm:pt>
    <dgm:pt modelId="{20C4E14D-E000-4029-B47E-D74C17F4EE1D}" type="pres">
      <dgm:prSet presAssocID="{2B822C24-9421-41E3-BBE7-C61C098CF90D}" presName="spacing" presStyleCnt="0"/>
      <dgm:spPr/>
    </dgm:pt>
    <dgm:pt modelId="{97BC3211-21D9-4EBC-8ABC-6900E9FCD16E}" type="pres">
      <dgm:prSet presAssocID="{0D7EEEDB-2DFE-4D9F-84EB-1BFD97BAF1DD}" presName="composite" presStyleCnt="0"/>
      <dgm:spPr/>
    </dgm:pt>
    <dgm:pt modelId="{45FDBF62-27DC-4845-AE19-805871AC7AF8}" type="pres">
      <dgm:prSet presAssocID="{0D7EEEDB-2DFE-4D9F-84EB-1BFD97BAF1DD}" presName="imgShp" presStyleLbl="fgImgPlace1" presStyleIdx="3" presStyleCnt="6"/>
      <dgm:spPr/>
    </dgm:pt>
    <dgm:pt modelId="{027DCDF1-90AE-47C2-A6A9-A908B6B04A8B}" type="pres">
      <dgm:prSet presAssocID="{0D7EEEDB-2DFE-4D9F-84EB-1BFD97BAF1DD}" presName="txShp" presStyleLbl="node1" presStyleIdx="3" presStyleCnt="6">
        <dgm:presLayoutVars>
          <dgm:bulletEnabled val="1"/>
        </dgm:presLayoutVars>
      </dgm:prSet>
      <dgm:spPr/>
      <dgm:t>
        <a:bodyPr/>
        <a:lstStyle/>
        <a:p>
          <a:endParaRPr lang="en-US"/>
        </a:p>
      </dgm:t>
    </dgm:pt>
    <dgm:pt modelId="{33FDE004-7913-41A7-91C8-489C2AABF6B6}" type="pres">
      <dgm:prSet presAssocID="{5D8038D3-5899-4C8D-9908-6307A4D97A63}" presName="spacing" presStyleCnt="0"/>
      <dgm:spPr/>
    </dgm:pt>
    <dgm:pt modelId="{5BBB6DB6-86A4-4BE0-8FC4-6A371EFD6E05}" type="pres">
      <dgm:prSet presAssocID="{4F3BC8C4-DC4A-4F9E-988F-97B00F6453FB}" presName="composite" presStyleCnt="0"/>
      <dgm:spPr/>
    </dgm:pt>
    <dgm:pt modelId="{2A2F23E2-B1EB-4631-BACF-B056B4F8EB34}" type="pres">
      <dgm:prSet presAssocID="{4F3BC8C4-DC4A-4F9E-988F-97B00F6453FB}" presName="imgShp" presStyleLbl="fgImgPlace1" presStyleIdx="4" presStyleCnt="6"/>
      <dgm:spPr/>
    </dgm:pt>
    <dgm:pt modelId="{72A6F3E9-6900-4BA8-905D-496899EB5B2A}" type="pres">
      <dgm:prSet presAssocID="{4F3BC8C4-DC4A-4F9E-988F-97B00F6453FB}" presName="txShp" presStyleLbl="node1" presStyleIdx="4" presStyleCnt="6">
        <dgm:presLayoutVars>
          <dgm:bulletEnabled val="1"/>
        </dgm:presLayoutVars>
      </dgm:prSet>
      <dgm:spPr/>
      <dgm:t>
        <a:bodyPr/>
        <a:lstStyle/>
        <a:p>
          <a:endParaRPr lang="en-US"/>
        </a:p>
      </dgm:t>
    </dgm:pt>
    <dgm:pt modelId="{FD6251CB-FD22-4627-9E6D-EB9BD4DA2997}" type="pres">
      <dgm:prSet presAssocID="{F4FA6C79-4A49-4C5B-8EF5-25A693EC5850}" presName="spacing" presStyleCnt="0"/>
      <dgm:spPr/>
    </dgm:pt>
    <dgm:pt modelId="{AA5E74FD-B7C7-40F8-A620-E9525DEBBE78}" type="pres">
      <dgm:prSet presAssocID="{2FB07DA0-BDF0-419A-9D44-353BFE45D075}" presName="composite" presStyleCnt="0"/>
      <dgm:spPr/>
    </dgm:pt>
    <dgm:pt modelId="{589E4338-8EFE-458A-904A-C6493A4ACA88}" type="pres">
      <dgm:prSet presAssocID="{2FB07DA0-BDF0-419A-9D44-353BFE45D075}" presName="imgShp" presStyleLbl="fgImgPlace1" presStyleIdx="5" presStyleCnt="6"/>
      <dgm:spPr/>
    </dgm:pt>
    <dgm:pt modelId="{F19E71C6-0667-4480-B8A5-23391D2E0C4C}" type="pres">
      <dgm:prSet presAssocID="{2FB07DA0-BDF0-419A-9D44-353BFE45D075}" presName="txShp" presStyleLbl="node1" presStyleIdx="5" presStyleCnt="6">
        <dgm:presLayoutVars>
          <dgm:bulletEnabled val="1"/>
        </dgm:presLayoutVars>
      </dgm:prSet>
      <dgm:spPr/>
      <dgm:t>
        <a:bodyPr/>
        <a:lstStyle/>
        <a:p>
          <a:endParaRPr lang="en-US"/>
        </a:p>
      </dgm:t>
    </dgm:pt>
  </dgm:ptLst>
  <dgm:cxnLst>
    <dgm:cxn modelId="{3C042267-B05F-4978-A3B2-E963A369F2E7}" type="presOf" srcId="{4370FAE0-ACD4-421F-A61D-18ECC8525D06}" destId="{31D03C4D-E7CF-41E9-B8F6-E72158F6E1A2}" srcOrd="0" destOrd="0" presId="urn:microsoft.com/office/officeart/2005/8/layout/vList3"/>
    <dgm:cxn modelId="{042723A3-4E2F-40F2-9B2D-9AE9F576DE58}" type="presOf" srcId="{4F3BC8C4-DC4A-4F9E-988F-97B00F6453FB}" destId="{72A6F3E9-6900-4BA8-905D-496899EB5B2A}" srcOrd="0" destOrd="0" presId="urn:microsoft.com/office/officeart/2005/8/layout/vList3"/>
    <dgm:cxn modelId="{522B071D-9DA2-426F-85CF-BA5EF87C1CB3}" srcId="{CCB3294F-A950-4DA5-8F3F-45A28BF83320}" destId="{0D7EEEDB-2DFE-4D9F-84EB-1BFD97BAF1DD}" srcOrd="3" destOrd="0" parTransId="{E7392DAA-1652-43F8-B858-52415CD5ECE3}" sibTransId="{5D8038D3-5899-4C8D-9908-6307A4D97A63}"/>
    <dgm:cxn modelId="{9EB23CA5-E96F-4E40-BF78-2969B3D0A546}" srcId="{CCB3294F-A950-4DA5-8F3F-45A28BF83320}" destId="{D6372BE9-A50B-438E-B726-6822E7867D51}" srcOrd="1" destOrd="0" parTransId="{EEC79DC1-7296-4A43-9DD6-B8D8D7B0FDAD}" sibTransId="{B299E7A3-C39B-485A-A3F3-EC77BB1065E5}"/>
    <dgm:cxn modelId="{5FB82AA2-C3BF-4635-A2F9-CF086FCEBD01}" type="presOf" srcId="{BE791A4C-77D6-44AE-A3DA-3AF63A7B104E}" destId="{E690F5B6-07F8-4302-8CBC-BB5B2B2E7F4B}" srcOrd="0" destOrd="0" presId="urn:microsoft.com/office/officeart/2005/8/layout/vList3"/>
    <dgm:cxn modelId="{FD7F477D-C355-43C1-B14B-550031949C33}" srcId="{CCB3294F-A950-4DA5-8F3F-45A28BF83320}" destId="{4F3BC8C4-DC4A-4F9E-988F-97B00F6453FB}" srcOrd="4" destOrd="0" parTransId="{4E175ED2-2238-4D71-BDE3-48D5A0CFBA6E}" sibTransId="{F4FA6C79-4A49-4C5B-8EF5-25A693EC5850}"/>
    <dgm:cxn modelId="{8542B05C-A27E-4DB6-BDE8-72732061A945}" srcId="{CCB3294F-A950-4DA5-8F3F-45A28BF83320}" destId="{4370FAE0-ACD4-421F-A61D-18ECC8525D06}" srcOrd="0" destOrd="0" parTransId="{C35CC7A1-ED82-456B-AC4E-85D2198E312B}" sibTransId="{075A33EE-7447-484D-8B2F-887365CDADE5}"/>
    <dgm:cxn modelId="{FE5E83AB-BC32-4A4E-BB73-8064C41E53C4}" type="presOf" srcId="{CCB3294F-A950-4DA5-8F3F-45A28BF83320}" destId="{57F96460-77C2-4372-B0B3-436981EB7BB2}" srcOrd="0" destOrd="0" presId="urn:microsoft.com/office/officeart/2005/8/layout/vList3"/>
    <dgm:cxn modelId="{E0949E71-7300-4248-85F5-37E1D6F38423}" srcId="{CCB3294F-A950-4DA5-8F3F-45A28BF83320}" destId="{2FB07DA0-BDF0-419A-9D44-353BFE45D075}" srcOrd="5" destOrd="0" parTransId="{704DE9F0-3BCC-453C-B20F-29E1430748A4}" sibTransId="{5A27EE1A-8BD9-4EE3-9A20-A0F0DB020849}"/>
    <dgm:cxn modelId="{598D1C62-3F90-4068-9A98-BB8665652F81}" type="presOf" srcId="{2FB07DA0-BDF0-419A-9D44-353BFE45D075}" destId="{F19E71C6-0667-4480-B8A5-23391D2E0C4C}" srcOrd="0" destOrd="0" presId="urn:microsoft.com/office/officeart/2005/8/layout/vList3"/>
    <dgm:cxn modelId="{C647A799-AF46-4716-BB85-53CA2CA65878}" srcId="{CCB3294F-A950-4DA5-8F3F-45A28BF83320}" destId="{BE791A4C-77D6-44AE-A3DA-3AF63A7B104E}" srcOrd="2" destOrd="0" parTransId="{491C34FB-AE56-4C97-992F-EA5047E72E0F}" sibTransId="{2B822C24-9421-41E3-BBE7-C61C098CF90D}"/>
    <dgm:cxn modelId="{BEA936A5-2E9D-4BFB-A788-ACDBDF6EE153}" type="presOf" srcId="{0D7EEEDB-2DFE-4D9F-84EB-1BFD97BAF1DD}" destId="{027DCDF1-90AE-47C2-A6A9-A908B6B04A8B}" srcOrd="0" destOrd="0" presId="urn:microsoft.com/office/officeart/2005/8/layout/vList3"/>
    <dgm:cxn modelId="{75719324-739A-434C-9D40-A1101322C220}" type="presOf" srcId="{D6372BE9-A50B-438E-B726-6822E7867D51}" destId="{53B1A445-1122-40D5-A2A5-106883B4F307}" srcOrd="0" destOrd="0" presId="urn:microsoft.com/office/officeart/2005/8/layout/vList3"/>
    <dgm:cxn modelId="{EBDBEB8E-42F6-45DE-9B64-F4238052EFA6}" type="presParOf" srcId="{57F96460-77C2-4372-B0B3-436981EB7BB2}" destId="{0D7062B7-E2E5-415E-BAB8-C07A8020AB69}" srcOrd="0" destOrd="0" presId="urn:microsoft.com/office/officeart/2005/8/layout/vList3"/>
    <dgm:cxn modelId="{2093B2D5-1703-4E28-8690-44AB42CC7947}" type="presParOf" srcId="{0D7062B7-E2E5-415E-BAB8-C07A8020AB69}" destId="{870FFC85-D069-4E6F-8CE9-14A08387858E}" srcOrd="0" destOrd="0" presId="urn:microsoft.com/office/officeart/2005/8/layout/vList3"/>
    <dgm:cxn modelId="{0B7C1AB3-5DA5-45A0-9A27-C0B8D7846F98}" type="presParOf" srcId="{0D7062B7-E2E5-415E-BAB8-C07A8020AB69}" destId="{31D03C4D-E7CF-41E9-B8F6-E72158F6E1A2}" srcOrd="1" destOrd="0" presId="urn:microsoft.com/office/officeart/2005/8/layout/vList3"/>
    <dgm:cxn modelId="{008E7773-9362-4A43-87B0-5FF65E698753}" type="presParOf" srcId="{57F96460-77C2-4372-B0B3-436981EB7BB2}" destId="{F9DDF1A4-1F58-4083-8872-B8F101D04E86}" srcOrd="1" destOrd="0" presId="urn:microsoft.com/office/officeart/2005/8/layout/vList3"/>
    <dgm:cxn modelId="{7A8BA3D5-FEB1-40A8-B0E4-67A2C10FBAE9}" type="presParOf" srcId="{57F96460-77C2-4372-B0B3-436981EB7BB2}" destId="{ADD4C0AA-A277-4769-8EF0-D4CD7FCC805D}" srcOrd="2" destOrd="0" presId="urn:microsoft.com/office/officeart/2005/8/layout/vList3"/>
    <dgm:cxn modelId="{694B375C-2269-4548-B525-D6EEAD7A7FB0}" type="presParOf" srcId="{ADD4C0AA-A277-4769-8EF0-D4CD7FCC805D}" destId="{F6800C84-E716-4246-B643-82657492ADEC}" srcOrd="0" destOrd="0" presId="urn:microsoft.com/office/officeart/2005/8/layout/vList3"/>
    <dgm:cxn modelId="{9DCDA2FE-02E4-407B-B2D2-27AB470CDFAD}" type="presParOf" srcId="{ADD4C0AA-A277-4769-8EF0-D4CD7FCC805D}" destId="{53B1A445-1122-40D5-A2A5-106883B4F307}" srcOrd="1" destOrd="0" presId="urn:microsoft.com/office/officeart/2005/8/layout/vList3"/>
    <dgm:cxn modelId="{ED2791F7-C146-4897-8DB0-65B54E3993E4}" type="presParOf" srcId="{57F96460-77C2-4372-B0B3-436981EB7BB2}" destId="{7D2820C6-705C-4F5C-8B44-DBD5BA103D94}" srcOrd="3" destOrd="0" presId="urn:microsoft.com/office/officeart/2005/8/layout/vList3"/>
    <dgm:cxn modelId="{44521FCE-330B-4B6F-826B-33C556446F8B}" type="presParOf" srcId="{57F96460-77C2-4372-B0B3-436981EB7BB2}" destId="{6807F121-31CB-4FDA-8074-027EA4B4F663}" srcOrd="4" destOrd="0" presId="urn:microsoft.com/office/officeart/2005/8/layout/vList3"/>
    <dgm:cxn modelId="{FB704038-FA6B-457A-AAED-448AECE749DF}" type="presParOf" srcId="{6807F121-31CB-4FDA-8074-027EA4B4F663}" destId="{446D32F3-3847-4888-AF2E-1E5E36C3DC99}" srcOrd="0" destOrd="0" presId="urn:microsoft.com/office/officeart/2005/8/layout/vList3"/>
    <dgm:cxn modelId="{972FC3DB-ED98-4D22-8CFC-C0A125CB6B0F}" type="presParOf" srcId="{6807F121-31CB-4FDA-8074-027EA4B4F663}" destId="{E690F5B6-07F8-4302-8CBC-BB5B2B2E7F4B}" srcOrd="1" destOrd="0" presId="urn:microsoft.com/office/officeart/2005/8/layout/vList3"/>
    <dgm:cxn modelId="{41096497-E333-4062-80D1-2E5811453779}" type="presParOf" srcId="{57F96460-77C2-4372-B0B3-436981EB7BB2}" destId="{20C4E14D-E000-4029-B47E-D74C17F4EE1D}" srcOrd="5" destOrd="0" presId="urn:microsoft.com/office/officeart/2005/8/layout/vList3"/>
    <dgm:cxn modelId="{95AE3D6F-0856-4EE6-A10F-1B567BF74997}" type="presParOf" srcId="{57F96460-77C2-4372-B0B3-436981EB7BB2}" destId="{97BC3211-21D9-4EBC-8ABC-6900E9FCD16E}" srcOrd="6" destOrd="0" presId="urn:microsoft.com/office/officeart/2005/8/layout/vList3"/>
    <dgm:cxn modelId="{8A9A7E19-8265-4AB5-92AA-C1AF26C65395}" type="presParOf" srcId="{97BC3211-21D9-4EBC-8ABC-6900E9FCD16E}" destId="{45FDBF62-27DC-4845-AE19-805871AC7AF8}" srcOrd="0" destOrd="0" presId="urn:microsoft.com/office/officeart/2005/8/layout/vList3"/>
    <dgm:cxn modelId="{2B4EBC45-7325-4413-8A0D-DAEA36BD7123}" type="presParOf" srcId="{97BC3211-21D9-4EBC-8ABC-6900E9FCD16E}" destId="{027DCDF1-90AE-47C2-A6A9-A908B6B04A8B}" srcOrd="1" destOrd="0" presId="urn:microsoft.com/office/officeart/2005/8/layout/vList3"/>
    <dgm:cxn modelId="{FC54E3C3-A11E-468D-9BC4-CFA96BC2BF94}" type="presParOf" srcId="{57F96460-77C2-4372-B0B3-436981EB7BB2}" destId="{33FDE004-7913-41A7-91C8-489C2AABF6B6}" srcOrd="7" destOrd="0" presId="urn:microsoft.com/office/officeart/2005/8/layout/vList3"/>
    <dgm:cxn modelId="{889BF0F9-7D0F-42EC-B5EA-C6F6B5C03587}" type="presParOf" srcId="{57F96460-77C2-4372-B0B3-436981EB7BB2}" destId="{5BBB6DB6-86A4-4BE0-8FC4-6A371EFD6E05}" srcOrd="8" destOrd="0" presId="urn:microsoft.com/office/officeart/2005/8/layout/vList3"/>
    <dgm:cxn modelId="{ADBC513D-8878-4167-90A7-D22C6B863017}" type="presParOf" srcId="{5BBB6DB6-86A4-4BE0-8FC4-6A371EFD6E05}" destId="{2A2F23E2-B1EB-4631-BACF-B056B4F8EB34}" srcOrd="0" destOrd="0" presId="urn:microsoft.com/office/officeart/2005/8/layout/vList3"/>
    <dgm:cxn modelId="{BD5D70F7-AFBA-4270-BF3E-E10553108FEB}" type="presParOf" srcId="{5BBB6DB6-86A4-4BE0-8FC4-6A371EFD6E05}" destId="{72A6F3E9-6900-4BA8-905D-496899EB5B2A}" srcOrd="1" destOrd="0" presId="urn:microsoft.com/office/officeart/2005/8/layout/vList3"/>
    <dgm:cxn modelId="{ADC3D99D-7933-4AF9-BE73-81B8A8AAE072}" type="presParOf" srcId="{57F96460-77C2-4372-B0B3-436981EB7BB2}" destId="{FD6251CB-FD22-4627-9E6D-EB9BD4DA2997}" srcOrd="9" destOrd="0" presId="urn:microsoft.com/office/officeart/2005/8/layout/vList3"/>
    <dgm:cxn modelId="{F0FC1BD6-E3F2-4845-9957-77C4E1F8B73C}" type="presParOf" srcId="{57F96460-77C2-4372-B0B3-436981EB7BB2}" destId="{AA5E74FD-B7C7-40F8-A620-E9525DEBBE78}" srcOrd="10" destOrd="0" presId="urn:microsoft.com/office/officeart/2005/8/layout/vList3"/>
    <dgm:cxn modelId="{BA0ACE4E-A991-4B24-BD47-7E0286362A9D}" type="presParOf" srcId="{AA5E74FD-B7C7-40F8-A620-E9525DEBBE78}" destId="{589E4338-8EFE-458A-904A-C6493A4ACA88}" srcOrd="0" destOrd="0" presId="urn:microsoft.com/office/officeart/2005/8/layout/vList3"/>
    <dgm:cxn modelId="{EA5BA649-CD5B-496F-BE13-42AB19B150EC}" type="presParOf" srcId="{AA5E74FD-B7C7-40F8-A620-E9525DEBBE78}" destId="{F19E71C6-0667-4480-B8A5-23391D2E0C4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03C4D-E7CF-41E9-B8F6-E72158F6E1A2}">
      <dsp:nvSpPr>
        <dsp:cNvPr id="0" name=""/>
        <dsp:cNvSpPr/>
      </dsp:nvSpPr>
      <dsp:spPr>
        <a:xfrm rot="10800000">
          <a:off x="2001659" y="3252"/>
          <a:ext cx="7080031" cy="873372"/>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5133" tIns="91440" rIns="170688" bIns="91440" numCol="1" spcCol="1270" anchor="ctr" anchorCtr="0">
          <a:noAutofit/>
        </a:bodyPr>
        <a:lstStyle/>
        <a:p>
          <a:pPr lvl="0" algn="ctr" defTabSz="1066800" rtl="0">
            <a:lnSpc>
              <a:spcPct val="90000"/>
            </a:lnSpc>
            <a:spcBef>
              <a:spcPct val="0"/>
            </a:spcBef>
            <a:spcAft>
              <a:spcPct val="35000"/>
            </a:spcAft>
          </a:pPr>
          <a:r>
            <a:rPr lang="en-US" sz="2400" kern="1200" smtClean="0"/>
            <a:t>I therefore welcome you all to give your input  that will shape the future of this company.</a:t>
          </a:r>
          <a:endParaRPr lang="en-US" sz="2400" kern="1200"/>
        </a:p>
      </dsp:txBody>
      <dsp:txXfrm rot="10800000">
        <a:off x="2220002" y="3252"/>
        <a:ext cx="6861688" cy="873372"/>
      </dsp:txXfrm>
    </dsp:sp>
    <dsp:sp modelId="{870FFC85-D069-4E6F-8CE9-14A08387858E}">
      <dsp:nvSpPr>
        <dsp:cNvPr id="0" name=""/>
        <dsp:cNvSpPr/>
      </dsp:nvSpPr>
      <dsp:spPr>
        <a:xfrm>
          <a:off x="1564973" y="3252"/>
          <a:ext cx="873372" cy="873372"/>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53B1A445-1122-40D5-A2A5-106883B4F307}">
      <dsp:nvSpPr>
        <dsp:cNvPr id="0" name=""/>
        <dsp:cNvSpPr/>
      </dsp:nvSpPr>
      <dsp:spPr>
        <a:xfrm rot="10800000">
          <a:off x="2001659" y="1137333"/>
          <a:ext cx="7080031" cy="873372"/>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5133" tIns="91440" rIns="170688" bIns="91440" numCol="1" spcCol="1270" anchor="ctr" anchorCtr="0">
          <a:noAutofit/>
        </a:bodyPr>
        <a:lstStyle/>
        <a:p>
          <a:pPr lvl="0" algn="ctr" defTabSz="1066800" rtl="0">
            <a:lnSpc>
              <a:spcPct val="90000"/>
            </a:lnSpc>
            <a:spcBef>
              <a:spcPct val="0"/>
            </a:spcBef>
            <a:spcAft>
              <a:spcPct val="35000"/>
            </a:spcAft>
          </a:pPr>
          <a:r>
            <a:rPr lang="en-US" sz="2400" kern="1200" smtClean="0"/>
            <a:t>God Bless EMBEWASCO, God bless us all. </a:t>
          </a:r>
          <a:endParaRPr lang="en-US" sz="2400" kern="1200"/>
        </a:p>
      </dsp:txBody>
      <dsp:txXfrm rot="10800000">
        <a:off x="2220002" y="1137333"/>
        <a:ext cx="6861688" cy="873372"/>
      </dsp:txXfrm>
    </dsp:sp>
    <dsp:sp modelId="{F6800C84-E716-4246-B643-82657492ADEC}">
      <dsp:nvSpPr>
        <dsp:cNvPr id="0" name=""/>
        <dsp:cNvSpPr/>
      </dsp:nvSpPr>
      <dsp:spPr>
        <a:xfrm>
          <a:off x="1564973" y="1137333"/>
          <a:ext cx="873372" cy="873372"/>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E690F5B6-07F8-4302-8CBC-BB5B2B2E7F4B}">
      <dsp:nvSpPr>
        <dsp:cNvPr id="0" name=""/>
        <dsp:cNvSpPr/>
      </dsp:nvSpPr>
      <dsp:spPr>
        <a:xfrm rot="10800000">
          <a:off x="2001659" y="2271413"/>
          <a:ext cx="7080031" cy="873372"/>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5133" tIns="91440" rIns="170688" bIns="91440" numCol="1" spcCol="1270" anchor="ctr" anchorCtr="0">
          <a:noAutofit/>
        </a:bodyPr>
        <a:lstStyle/>
        <a:p>
          <a:pPr lvl="0" algn="ctr" defTabSz="1066800" rtl="0">
            <a:lnSpc>
              <a:spcPct val="90000"/>
            </a:lnSpc>
            <a:spcBef>
              <a:spcPct val="0"/>
            </a:spcBef>
            <a:spcAft>
              <a:spcPct val="35000"/>
            </a:spcAft>
          </a:pPr>
          <a:r>
            <a:rPr lang="en-US" sz="2400" kern="1200" smtClean="0"/>
            <a:t>Thank you.</a:t>
          </a:r>
          <a:endParaRPr lang="en-US" sz="2400" kern="1200"/>
        </a:p>
      </dsp:txBody>
      <dsp:txXfrm rot="10800000">
        <a:off x="2220002" y="2271413"/>
        <a:ext cx="6861688" cy="873372"/>
      </dsp:txXfrm>
    </dsp:sp>
    <dsp:sp modelId="{446D32F3-3847-4888-AF2E-1E5E36C3DC99}">
      <dsp:nvSpPr>
        <dsp:cNvPr id="0" name=""/>
        <dsp:cNvSpPr/>
      </dsp:nvSpPr>
      <dsp:spPr>
        <a:xfrm>
          <a:off x="1564973" y="2271413"/>
          <a:ext cx="873372" cy="873372"/>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027DCDF1-90AE-47C2-A6A9-A908B6B04A8B}">
      <dsp:nvSpPr>
        <dsp:cNvPr id="0" name=""/>
        <dsp:cNvSpPr/>
      </dsp:nvSpPr>
      <dsp:spPr>
        <a:xfrm rot="10800000">
          <a:off x="2001659" y="3405493"/>
          <a:ext cx="7080031" cy="873372"/>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5133" tIns="91440" rIns="170688" bIns="91440" numCol="1" spcCol="1270" anchor="ctr" anchorCtr="0">
          <a:noAutofit/>
        </a:bodyPr>
        <a:lstStyle/>
        <a:p>
          <a:pPr lvl="0" algn="ctr" defTabSz="1066800" rtl="0">
            <a:lnSpc>
              <a:spcPct val="90000"/>
            </a:lnSpc>
            <a:spcBef>
              <a:spcPct val="0"/>
            </a:spcBef>
            <a:spcAft>
              <a:spcPct val="35000"/>
            </a:spcAft>
          </a:pPr>
          <a:r>
            <a:rPr lang="en-US" sz="2400" b="1" kern="1200" smtClean="0"/>
            <a:t>CPA Nancy M. Mwakirie</a:t>
          </a:r>
          <a:endParaRPr lang="en-US" sz="2400" kern="1200"/>
        </a:p>
      </dsp:txBody>
      <dsp:txXfrm rot="10800000">
        <a:off x="2220002" y="3405493"/>
        <a:ext cx="6861688" cy="873372"/>
      </dsp:txXfrm>
    </dsp:sp>
    <dsp:sp modelId="{45FDBF62-27DC-4845-AE19-805871AC7AF8}">
      <dsp:nvSpPr>
        <dsp:cNvPr id="0" name=""/>
        <dsp:cNvSpPr/>
      </dsp:nvSpPr>
      <dsp:spPr>
        <a:xfrm>
          <a:off x="1564973" y="3405493"/>
          <a:ext cx="873372" cy="873372"/>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72A6F3E9-6900-4BA8-905D-496899EB5B2A}">
      <dsp:nvSpPr>
        <dsp:cNvPr id="0" name=""/>
        <dsp:cNvSpPr/>
      </dsp:nvSpPr>
      <dsp:spPr>
        <a:xfrm rot="10800000">
          <a:off x="2001659" y="4539573"/>
          <a:ext cx="7080031" cy="873372"/>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5133" tIns="91440" rIns="170688" bIns="91440" numCol="1" spcCol="1270" anchor="ctr" anchorCtr="0">
          <a:noAutofit/>
        </a:bodyPr>
        <a:lstStyle/>
        <a:p>
          <a:pPr lvl="0" algn="ctr" defTabSz="1066800" rtl="0">
            <a:lnSpc>
              <a:spcPct val="90000"/>
            </a:lnSpc>
            <a:spcBef>
              <a:spcPct val="0"/>
            </a:spcBef>
            <a:spcAft>
              <a:spcPct val="35000"/>
            </a:spcAft>
          </a:pPr>
          <a:r>
            <a:rPr lang="en-US" sz="2400" b="1" kern="1200" smtClean="0"/>
            <a:t>Ag. General Manager</a:t>
          </a:r>
          <a:endParaRPr lang="en-US" sz="2400" kern="1200"/>
        </a:p>
      </dsp:txBody>
      <dsp:txXfrm rot="10800000">
        <a:off x="2220002" y="4539573"/>
        <a:ext cx="6861688" cy="873372"/>
      </dsp:txXfrm>
    </dsp:sp>
    <dsp:sp modelId="{2A2F23E2-B1EB-4631-BACF-B056B4F8EB34}">
      <dsp:nvSpPr>
        <dsp:cNvPr id="0" name=""/>
        <dsp:cNvSpPr/>
      </dsp:nvSpPr>
      <dsp:spPr>
        <a:xfrm>
          <a:off x="1564973" y="4539573"/>
          <a:ext cx="873372" cy="873372"/>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F19E71C6-0667-4480-B8A5-23391D2E0C4C}">
      <dsp:nvSpPr>
        <dsp:cNvPr id="0" name=""/>
        <dsp:cNvSpPr/>
      </dsp:nvSpPr>
      <dsp:spPr>
        <a:xfrm rot="10800000">
          <a:off x="2001659" y="5673654"/>
          <a:ext cx="7080031" cy="873372"/>
        </a:xfrm>
        <a:prstGeom prst="homePlat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5133" tIns="91440" rIns="170688" bIns="91440" numCol="1" spcCol="1270" anchor="ctr" anchorCtr="0">
          <a:noAutofit/>
        </a:bodyPr>
        <a:lstStyle/>
        <a:p>
          <a:pPr lvl="0" algn="ctr" defTabSz="1066800" rtl="0">
            <a:lnSpc>
              <a:spcPct val="90000"/>
            </a:lnSpc>
            <a:spcBef>
              <a:spcPct val="0"/>
            </a:spcBef>
            <a:spcAft>
              <a:spcPct val="35000"/>
            </a:spcAft>
          </a:pPr>
          <a:r>
            <a:rPr lang="en-US" sz="2400" b="1" u="sng" kern="1200" smtClean="0"/>
            <a:t>EMBEWASCO</a:t>
          </a:r>
          <a:endParaRPr lang="en-US" sz="2400" kern="1200"/>
        </a:p>
      </dsp:txBody>
      <dsp:txXfrm rot="10800000">
        <a:off x="2220002" y="5673654"/>
        <a:ext cx="6861688" cy="873372"/>
      </dsp:txXfrm>
    </dsp:sp>
    <dsp:sp modelId="{589E4338-8EFE-458A-904A-C6493A4ACA88}">
      <dsp:nvSpPr>
        <dsp:cNvPr id="0" name=""/>
        <dsp:cNvSpPr/>
      </dsp:nvSpPr>
      <dsp:spPr>
        <a:xfrm>
          <a:off x="1564973" y="5673654"/>
          <a:ext cx="873372" cy="873372"/>
        </a:xfrm>
        <a:prstGeom prst="ellipse">
          <a:avLst/>
        </a:prstGeom>
        <a:solidFill>
          <a:schemeClr val="accent1">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97854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D74A19-F4DC-4D99-8552-BE27477E4397}"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48852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307420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3673880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003567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3986378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4539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4246145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378471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270572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74A19-F4DC-4D99-8552-BE27477E4397}"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74461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D74A19-F4DC-4D99-8552-BE27477E4397}"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251293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D74A19-F4DC-4D99-8552-BE27477E4397}" type="datetimeFigureOut">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08067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D74A19-F4DC-4D99-8552-BE27477E4397}" type="datetimeFigureOut">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73504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74A19-F4DC-4D99-8552-BE27477E4397}" type="datetimeFigureOut">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83765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D74A19-F4DC-4D99-8552-BE27477E4397}"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91034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D74A19-F4DC-4D99-8552-BE27477E4397}"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8897D-2B14-45B9-8C5A-32902C6E3E96}" type="slidenum">
              <a:rPr lang="en-US" smtClean="0"/>
              <a:t>‹#›</a:t>
            </a:fld>
            <a:endParaRPr lang="en-US"/>
          </a:p>
        </p:txBody>
      </p:sp>
    </p:spTree>
    <p:extLst>
      <p:ext uri="{BB962C8B-B14F-4D97-AF65-F5344CB8AC3E}">
        <p14:creationId xmlns:p14="http://schemas.microsoft.com/office/powerpoint/2010/main" val="113256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5D74A19-F4DC-4D99-8552-BE27477E4397}" type="datetimeFigureOut">
              <a:rPr lang="en-US" smtClean="0"/>
              <a:t>12/8/2023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3F8897D-2B14-45B9-8C5A-32902C6E3E96}" type="slidenum">
              <a:rPr lang="en-US" smtClean="0"/>
              <a:t>‹#›</a:t>
            </a:fld>
            <a:endParaRPr lang="en-US"/>
          </a:p>
        </p:txBody>
      </p:sp>
    </p:spTree>
    <p:extLst>
      <p:ext uri="{BB962C8B-B14F-4D97-AF65-F5344CB8AC3E}">
        <p14:creationId xmlns:p14="http://schemas.microsoft.com/office/powerpoint/2010/main" val="5701635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137" y="1380068"/>
            <a:ext cx="8574622" cy="2616199"/>
          </a:xfrm>
        </p:spPr>
        <p:txBody>
          <a:bodyPr/>
          <a:lstStyle/>
          <a:p>
            <a:r>
              <a:rPr lang="en-US" dirty="0" smtClean="0"/>
              <a:t>EMBE WATER AND SANITATION CO.LTD</a:t>
            </a:r>
            <a:endParaRPr lang="en-US" dirty="0"/>
          </a:p>
        </p:txBody>
      </p:sp>
      <p:sp>
        <p:nvSpPr>
          <p:cNvPr id="3" name="Subtitle 2"/>
          <p:cNvSpPr>
            <a:spLocks noGrp="1"/>
          </p:cNvSpPr>
          <p:nvPr>
            <p:ph type="subTitle" idx="1"/>
          </p:nvPr>
        </p:nvSpPr>
        <p:spPr>
          <a:xfrm>
            <a:off x="2778017" y="3996267"/>
            <a:ext cx="5030959" cy="1234101"/>
          </a:xfrm>
        </p:spPr>
        <p:txBody>
          <a:bodyPr>
            <a:normAutofit fontScale="77500" lnSpcReduction="20000"/>
          </a:bodyPr>
          <a:lstStyle/>
          <a:p>
            <a:r>
              <a:rPr lang="en-US" sz="4400" dirty="0" smtClean="0"/>
              <a:t>9</a:t>
            </a:r>
            <a:r>
              <a:rPr lang="en-US" sz="4400" baseline="30000" dirty="0" smtClean="0"/>
              <a:t>TH</a:t>
            </a:r>
            <a:r>
              <a:rPr lang="en-US" sz="4400" dirty="0" smtClean="0"/>
              <a:t> ANNUAL </a:t>
            </a:r>
          </a:p>
          <a:p>
            <a:r>
              <a:rPr lang="en-US" sz="4400" dirty="0" smtClean="0"/>
              <a:t>GENERAL MEETING</a:t>
            </a:r>
          </a:p>
          <a:p>
            <a:endParaRPr lang="en-US" sz="4400" dirty="0"/>
          </a:p>
        </p:txBody>
      </p:sp>
      <p:pic>
        <p:nvPicPr>
          <p:cNvPr id="4" name="Picture 3"/>
          <p:cNvPicPr/>
          <p:nvPr/>
        </p:nvPicPr>
        <p:blipFill>
          <a:blip r:embed="rId2" cstate="print"/>
          <a:srcRect/>
          <a:stretch>
            <a:fillRect/>
          </a:stretch>
        </p:blipFill>
        <p:spPr bwMode="auto">
          <a:xfrm>
            <a:off x="1358781" y="1238605"/>
            <a:ext cx="1987923" cy="1559459"/>
          </a:xfrm>
          <a:prstGeom prst="rect">
            <a:avLst/>
          </a:prstGeom>
          <a:noFill/>
          <a:ln w="9525">
            <a:noFill/>
            <a:miter lim="800000"/>
            <a:headEnd/>
            <a:tailEnd/>
          </a:ln>
        </p:spPr>
      </p:pic>
      <p:pic>
        <p:nvPicPr>
          <p:cNvPr id="5" name="Picture 4" descr="embe logo 2"/>
          <p:cNvPicPr/>
          <p:nvPr/>
        </p:nvPicPr>
        <p:blipFill>
          <a:blip r:embed="rId3">
            <a:extLst>
              <a:ext uri="{28A0092B-C50C-407E-A947-70E740481C1C}">
                <a14:useLocalDpi xmlns:a14="http://schemas.microsoft.com/office/drawing/2010/main" val="0"/>
              </a:ext>
            </a:extLst>
          </a:blip>
          <a:srcRect/>
          <a:stretch>
            <a:fillRect/>
          </a:stretch>
        </p:blipFill>
        <p:spPr>
          <a:xfrm>
            <a:off x="9253729" y="1238605"/>
            <a:ext cx="1280350" cy="1441920"/>
          </a:xfrm>
          <a:prstGeom prst="rect">
            <a:avLst/>
          </a:prstGeom>
          <a:noFill/>
          <a:ln>
            <a:noFill/>
          </a:ln>
        </p:spPr>
      </p:pic>
    </p:spTree>
    <p:extLst>
      <p:ext uri="{BB962C8B-B14F-4D97-AF65-F5344CB8AC3E}">
        <p14:creationId xmlns:p14="http://schemas.microsoft.com/office/powerpoint/2010/main" val="3904669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5440" y="0"/>
            <a:ext cx="10664952" cy="6769735"/>
          </a:xfrm>
        </p:spPr>
        <p:txBody>
          <a:bodyPr/>
          <a:lstStyle/>
          <a:p>
            <a:pPr marL="0" marR="0" lvl="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Historical Financial Constraints which has been occasioned by;</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 Long outstanding unpaid bills </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High cost of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operation </a:t>
            </a:r>
            <a:r>
              <a:rPr lang="en-US" dirty="0">
                <a:latin typeface="Bookman Old Style" panose="02050604050505020204" pitchFamily="18" charset="0"/>
                <a:ea typeface="Times New Roman" panose="02020603050405020304" pitchFamily="18" charset="0"/>
                <a:cs typeface="Bookman Old Style" panose="02050604050505020204" pitchFamily="18" charset="0"/>
              </a:rPr>
              <a:t>due to inflation</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Low cash in-flow due to unrevised tariff that does not match the value of the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shilling  today</a:t>
            </a:r>
            <a:endParaRPr lang="en-US" dirty="0" smtClean="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30958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3456" y="0"/>
            <a:ext cx="11003280" cy="6696583"/>
          </a:xfrm>
        </p:spPr>
        <p:txBody>
          <a:bodyPr>
            <a:normAutofit fontScale="77500" lnSpcReduction="20000"/>
          </a:bodyPr>
          <a:lstStyle/>
          <a:p>
            <a:pPr marL="0" marR="0" lvl="0" indent="0">
              <a:lnSpc>
                <a:spcPct val="21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Poor Infrastructure</a:t>
            </a:r>
            <a:endParaRPr lang="en-US" dirty="0">
              <a:latin typeface="Times New Roman" panose="02020603050405020304" pitchFamily="18" charset="0"/>
              <a:ea typeface="Times New Roman" panose="02020603050405020304" pitchFamily="18" charset="0"/>
            </a:endParaRPr>
          </a:p>
          <a:p>
            <a:pPr marL="0" marR="0" lvl="0" indent="0">
              <a:lnSpc>
                <a:spcPct val="210000"/>
              </a:lnSpc>
              <a:spcBef>
                <a:spcPts val="0"/>
              </a:spcBef>
              <a:spcAft>
                <a:spcPts val="0"/>
              </a:spcAft>
              <a:buNone/>
            </a:pPr>
            <a:r>
              <a:rPr lang="en-US" dirty="0" err="1" smtClean="0">
                <a:latin typeface="Bookman Old Style" panose="02050604050505020204" pitchFamily="18" charset="0"/>
                <a:ea typeface="Times New Roman" panose="02020603050405020304" pitchFamily="18" charset="0"/>
                <a:cs typeface="Bookman Old Style" panose="02050604050505020204" pitchFamily="18" charset="0"/>
              </a:rPr>
              <a:t>a.Old</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 </a:t>
            </a:r>
            <a:r>
              <a:rPr lang="en-US" dirty="0">
                <a:latin typeface="Bookman Old Style" panose="02050604050505020204" pitchFamily="18" charset="0"/>
                <a:ea typeface="Times New Roman" panose="02020603050405020304" pitchFamily="18" charset="0"/>
                <a:cs typeface="Bookman Old Style" panose="02050604050505020204" pitchFamily="18" charset="0"/>
              </a:rPr>
              <a:t>and dilapidated water supply network which is prone to frequent bursts </a:t>
            </a:r>
            <a:endParaRPr lang="en-US" dirty="0">
              <a:latin typeface="Times New Roman" panose="02020603050405020304" pitchFamily="18" charset="0"/>
              <a:ea typeface="Times New Roman" panose="02020603050405020304" pitchFamily="18" charset="0"/>
            </a:endParaRPr>
          </a:p>
          <a:p>
            <a:pPr marL="0" marR="0" indent="0">
              <a:lnSpc>
                <a:spcPct val="21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contributing to high NRW</a:t>
            </a:r>
            <a:endParaRPr lang="en-US" dirty="0">
              <a:latin typeface="Times New Roman" panose="02020603050405020304" pitchFamily="18" charset="0"/>
              <a:ea typeface="Times New Roman" panose="02020603050405020304" pitchFamily="18" charset="0"/>
            </a:endParaRPr>
          </a:p>
          <a:p>
            <a:pPr marL="0" marR="0" lvl="0" indent="0">
              <a:lnSpc>
                <a:spcPct val="210000"/>
              </a:lnSpc>
              <a:spcBef>
                <a:spcPts val="0"/>
              </a:spcBef>
              <a:spcAft>
                <a:spcPts val="0"/>
              </a:spcAft>
              <a:buNone/>
            </a:pPr>
            <a:r>
              <a:rPr lang="en-US" dirty="0" err="1" smtClean="0">
                <a:latin typeface="Bookman Old Style" panose="02050604050505020204" pitchFamily="18" charset="0"/>
                <a:ea typeface="Times New Roman" panose="02020603050405020304" pitchFamily="18" charset="0"/>
                <a:cs typeface="Bookman Old Style" panose="02050604050505020204" pitchFamily="18" charset="0"/>
              </a:rPr>
              <a:t>b.The</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 </a:t>
            </a:r>
            <a:r>
              <a:rPr lang="en-US" dirty="0">
                <a:latin typeface="Bookman Old Style" panose="02050604050505020204" pitchFamily="18" charset="0"/>
                <a:ea typeface="Times New Roman" panose="02020603050405020304" pitchFamily="18" charset="0"/>
                <a:cs typeface="Bookman Old Style" panose="02050604050505020204" pitchFamily="18" charset="0"/>
              </a:rPr>
              <a:t>design capacity does not match the current population water demand.</a:t>
            </a:r>
            <a:endParaRPr lang="en-US" dirty="0">
              <a:latin typeface="Times New Roman" panose="02020603050405020304" pitchFamily="18" charset="0"/>
              <a:ea typeface="Times New Roman" panose="02020603050405020304" pitchFamily="18" charset="0"/>
            </a:endParaRPr>
          </a:p>
          <a:p>
            <a:pPr marL="0" marR="0" lvl="0" indent="0">
              <a:lnSpc>
                <a:spcPct val="210000"/>
              </a:lnSpc>
              <a:spcBef>
                <a:spcPts val="0"/>
              </a:spcBef>
              <a:spcAft>
                <a:spcPts val="0"/>
              </a:spcAft>
              <a:buNone/>
            </a:pP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c. </a:t>
            </a:r>
            <a:r>
              <a:rPr lang="en-US" dirty="0">
                <a:latin typeface="Bookman Old Style" panose="02050604050505020204" pitchFamily="18" charset="0"/>
                <a:ea typeface="Times New Roman" panose="02020603050405020304" pitchFamily="18" charset="0"/>
                <a:cs typeface="Bookman Old Style" panose="02050604050505020204" pitchFamily="18" charset="0"/>
              </a:rPr>
              <a:t>Specifically, in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Ishiara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scheme the Composite Filtration Unit (CFU) does not have </a:t>
            </a:r>
            <a:endParaRPr lang="en-US" dirty="0">
              <a:latin typeface="Times New Roman" panose="02020603050405020304" pitchFamily="18" charset="0"/>
              <a:ea typeface="Times New Roman" panose="02020603050405020304" pitchFamily="18" charset="0"/>
            </a:endParaRPr>
          </a:p>
          <a:p>
            <a:pPr marL="0" marR="0" indent="0">
              <a:lnSpc>
                <a:spcPct val="21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filters and a back wash tank hence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colour</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and turbidity remains a challenge.</a:t>
            </a:r>
            <a:endParaRPr lang="en-US" dirty="0">
              <a:latin typeface="Times New Roman" panose="02020603050405020304" pitchFamily="18" charset="0"/>
              <a:ea typeface="Times New Roman" panose="02020603050405020304" pitchFamily="18" charset="0"/>
            </a:endParaRPr>
          </a:p>
          <a:p>
            <a:pPr marL="0" marR="0" lvl="0" indent="0">
              <a:lnSpc>
                <a:spcPct val="210000"/>
              </a:lnSpc>
              <a:spcBef>
                <a:spcPts val="0"/>
              </a:spcBef>
              <a:spcAft>
                <a:spcPts val="0"/>
              </a:spcAft>
              <a:buNone/>
            </a:pPr>
            <a:r>
              <a:rPr lang="en-US" dirty="0" err="1" smtClean="0">
                <a:latin typeface="Bookman Old Style" panose="02050604050505020204" pitchFamily="18" charset="0"/>
                <a:ea typeface="Times New Roman" panose="02020603050405020304" pitchFamily="18" charset="0"/>
                <a:cs typeface="Bookman Old Style" panose="02050604050505020204" pitchFamily="18" charset="0"/>
              </a:rPr>
              <a:t>d.Social</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 </a:t>
            </a:r>
            <a:r>
              <a:rPr lang="en-US" dirty="0">
                <a:latin typeface="Bookman Old Style" panose="02050604050505020204" pitchFamily="18" charset="0"/>
                <a:ea typeface="Times New Roman" panose="02020603050405020304" pitchFamily="18" charset="0"/>
                <a:cs typeface="Bookman Old Style" panose="02050604050505020204" pitchFamily="18" charset="0"/>
              </a:rPr>
              <a:t>conflict in that most of our infrastructures traverse peoples land making it   </a:t>
            </a:r>
            <a:endParaRPr lang="en-US" dirty="0">
              <a:latin typeface="Times New Roman" panose="02020603050405020304" pitchFamily="18" charset="0"/>
              <a:ea typeface="Times New Roman" panose="02020603050405020304" pitchFamily="18" charset="0"/>
            </a:endParaRPr>
          </a:p>
          <a:p>
            <a:pPr marL="0" marR="0" indent="0">
              <a:lnSpc>
                <a:spcPct val="21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susceptible to illegalities &amp; vandalism while at the same time hampering regular </a:t>
            </a:r>
            <a:endParaRPr lang="en-US" dirty="0">
              <a:latin typeface="Times New Roman" panose="02020603050405020304" pitchFamily="18" charset="0"/>
              <a:ea typeface="Times New Roman" panose="02020603050405020304" pitchFamily="18" charset="0"/>
            </a:endParaRPr>
          </a:p>
          <a:p>
            <a:pPr marL="0" marR="0" indent="0">
              <a:lnSpc>
                <a:spcPct val="21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service and maintenance.</a:t>
            </a:r>
            <a:endParaRPr lang="en-US" dirty="0">
              <a:latin typeface="Times New Roman" panose="02020603050405020304" pitchFamily="18" charset="0"/>
              <a:ea typeface="Times New Roman" panose="02020603050405020304" pitchFamily="18" charset="0"/>
            </a:endParaRPr>
          </a:p>
          <a:p>
            <a:pPr marL="0" marR="0" lvl="0" indent="0">
              <a:lnSpc>
                <a:spcPct val="210000"/>
              </a:lnSpc>
              <a:spcBef>
                <a:spcPts val="0"/>
              </a:spcBef>
              <a:spcAft>
                <a:spcPts val="0"/>
              </a:spcAft>
              <a:buNone/>
            </a:pPr>
            <a:r>
              <a:rPr lang="en-US" dirty="0" err="1" smtClean="0">
                <a:latin typeface="Bookman Old Style" panose="02050604050505020204" pitchFamily="18" charset="0"/>
                <a:ea typeface="Times New Roman" panose="02020603050405020304" pitchFamily="18" charset="0"/>
                <a:cs typeface="Bookman Old Style" panose="02050604050505020204" pitchFamily="18" charset="0"/>
              </a:rPr>
              <a:t>e.Road</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 </a:t>
            </a:r>
            <a:r>
              <a:rPr lang="en-US" dirty="0">
                <a:latin typeface="Bookman Old Style" panose="02050604050505020204" pitchFamily="18" charset="0"/>
                <a:ea typeface="Times New Roman" panose="02020603050405020304" pitchFamily="18" charset="0"/>
                <a:cs typeface="Bookman Old Style" panose="02050604050505020204" pitchFamily="18" charset="0"/>
              </a:rPr>
              <a:t>Works; during road maintenance and expansion the Company suffers in that </a:t>
            </a:r>
            <a:endParaRPr lang="en-US" dirty="0">
              <a:latin typeface="Times New Roman" panose="02020603050405020304" pitchFamily="18" charset="0"/>
              <a:ea typeface="Times New Roman" panose="02020603050405020304" pitchFamily="18" charset="0"/>
            </a:endParaRPr>
          </a:p>
          <a:p>
            <a:pPr marL="152400" marR="0" indent="0">
              <a:lnSpc>
                <a:spcPct val="21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it attracts damaged pipes replacement and re-routing, water loss leading to high NRW causing denied service to customers.</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87781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5168" y="88265"/>
            <a:ext cx="11094720" cy="6769735"/>
          </a:xfrm>
        </p:spPr>
        <p:txBody>
          <a:bodyPr/>
          <a:lstStyle/>
          <a:p>
            <a:pPr marL="0" marR="0" lvl="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Climate Change</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During dry spell, the water levels at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Ena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and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Thuci</a:t>
            </a:r>
            <a:r>
              <a:rPr lang="en-US" dirty="0">
                <a:latin typeface="Bookman Old Style" panose="02050604050505020204" pitchFamily="18" charset="0"/>
                <a:ea typeface="Times New Roman" panose="02020603050405020304" pitchFamily="18" charset="0"/>
                <a:cs typeface="Bookman Old Style" panose="02050604050505020204" pitchFamily="18" charset="0"/>
              </a:rPr>
              <a:t> rivers go down leading to low water abstraction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and </a:t>
            </a:r>
            <a:r>
              <a:rPr lang="en-US" dirty="0">
                <a:latin typeface="Bookman Old Style" panose="02050604050505020204" pitchFamily="18" charset="0"/>
                <a:ea typeface="Times New Roman" panose="02020603050405020304" pitchFamily="18" charset="0"/>
                <a:cs typeface="Bookman Old Style" panose="02050604050505020204" pitchFamily="18" charset="0"/>
              </a:rPr>
              <a:t>rationing. Similarly,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the </a:t>
            </a:r>
            <a:r>
              <a:rPr lang="en-US" dirty="0">
                <a:latin typeface="Bookman Old Style" panose="02050604050505020204" pitchFamily="18" charset="0"/>
                <a:ea typeface="Times New Roman" panose="02020603050405020304" pitchFamily="18" charset="0"/>
                <a:cs typeface="Bookman Old Style" panose="02050604050505020204" pitchFamily="18" charset="0"/>
              </a:rPr>
              <a:t>ongoing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elnino</a:t>
            </a:r>
            <a:r>
              <a:rPr lang="en-US" dirty="0">
                <a:latin typeface="Bookman Old Style" panose="02050604050505020204" pitchFamily="18" charset="0"/>
                <a:ea typeface="Times New Roman" panose="02020603050405020304" pitchFamily="18" charset="0"/>
                <a:cs typeface="Bookman Old Style" panose="02050604050505020204" pitchFamily="18" charset="0"/>
              </a:rPr>
              <a:t> rains has caused massive destruction to the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infrastructure.</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39555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07264"/>
            <a:ext cx="10655808" cy="6788023"/>
          </a:xfrm>
        </p:spPr>
        <p:txBody>
          <a:bodyPr/>
          <a:lstStyle/>
          <a:p>
            <a:pPr marL="0" marR="0" lvl="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Non-Compliance in water usage</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Some customers have reverted to using untreated water for domestic use especially in areas with irrigation water. </a:t>
            </a:r>
            <a:endParaRPr lang="en-US" dirty="0" smtClean="0">
              <a:latin typeface="Bookman Old Style" panose="02050604050505020204" pitchFamily="18" charset="0"/>
              <a:ea typeface="Times New Roman" panose="02020603050405020304" pitchFamily="18" charset="0"/>
              <a:cs typeface="Bookman Old Style" panose="02050604050505020204" pitchFamily="18" charset="0"/>
            </a:endParaRPr>
          </a:p>
          <a:p>
            <a:pPr marL="0" marR="0" indent="0">
              <a:lnSpc>
                <a:spcPct val="200000"/>
              </a:lnSpc>
              <a:spcBef>
                <a:spcPts val="0"/>
              </a:spcBef>
              <a:spcAft>
                <a:spcPts val="0"/>
              </a:spcAft>
              <a:buNone/>
            </a:pP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On </a:t>
            </a:r>
            <a:r>
              <a:rPr lang="en-US" dirty="0">
                <a:latin typeface="Bookman Old Style" panose="02050604050505020204" pitchFamily="18" charset="0"/>
                <a:ea typeface="Times New Roman" panose="02020603050405020304" pitchFamily="18" charset="0"/>
                <a:cs typeface="Bookman Old Style" panose="02050604050505020204" pitchFamily="18" charset="0"/>
              </a:rPr>
              <a:t>the other hand, some customers in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muguka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growing zones, use the treated domestic water to irrigate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muguka</a:t>
            </a:r>
            <a:r>
              <a:rPr lang="en-US" dirty="0">
                <a:latin typeface="Bookman Old Style" panose="02050604050505020204" pitchFamily="18" charset="0"/>
                <a:ea typeface="Times New Roman" panose="02020603050405020304" pitchFamily="18" charset="0"/>
                <a:cs typeface="Bookman Old Style" panose="02050604050505020204" pitchFamily="18" charset="0"/>
              </a:rPr>
              <a: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67493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3728" y="0"/>
            <a:ext cx="10838688" cy="6157087"/>
          </a:xfrm>
        </p:spPr>
        <p:txBody>
          <a:bodyPr/>
          <a:lstStyle/>
          <a:p>
            <a:pPr marL="0" marR="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WAY FORWARD</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The </a:t>
            </a:r>
            <a:r>
              <a:rPr lang="en-US" dirty="0">
                <a:latin typeface="Bookman Old Style" panose="02050604050505020204" pitchFamily="18" charset="0"/>
                <a:ea typeface="Times New Roman" panose="02020603050405020304" pitchFamily="18" charset="0"/>
                <a:cs typeface="Bookman Old Style" panose="02050604050505020204" pitchFamily="18" charset="0"/>
              </a:rPr>
              <a:t>Company strives to put in place short and long term measures in order to boost productivity and bring down cost of operations.</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98301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616" y="-442088"/>
            <a:ext cx="10692384" cy="6906895"/>
          </a:xfrm>
        </p:spPr>
        <p:txBody>
          <a:bodyPr>
            <a:normAutofit/>
          </a:bodyPr>
          <a:lstStyle/>
          <a:p>
            <a:pPr marL="0" marR="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Short Term </a:t>
            </a:r>
            <a:r>
              <a:rPr lang="en-US" b="1" dirty="0" smtClean="0">
                <a:latin typeface="Bookman Old Style" panose="02050604050505020204" pitchFamily="18" charset="0"/>
                <a:ea typeface="Times New Roman" panose="02020603050405020304" pitchFamily="18" charset="0"/>
                <a:cs typeface="Bookman Old Style" panose="02050604050505020204" pitchFamily="18" charset="0"/>
              </a:rPr>
              <a:t>Measures</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Expedite on tariff review which will help the Company boost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it’s </a:t>
            </a:r>
            <a:r>
              <a:rPr lang="en-US" dirty="0">
                <a:latin typeface="Bookman Old Style" panose="02050604050505020204" pitchFamily="18" charset="0"/>
                <a:ea typeface="Times New Roman" panose="02020603050405020304" pitchFamily="18" charset="0"/>
                <a:cs typeface="Bookman Old Style" panose="02050604050505020204" pitchFamily="18" charset="0"/>
              </a:rPr>
              <a:t>income</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Complete the already started Company Operations digitization </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Continue collaborating with the WPU in debts recovery and curbing water illegalities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&amp; </a:t>
            </a:r>
            <a:r>
              <a:rPr lang="en-US" dirty="0">
                <a:latin typeface="Bookman Old Style" panose="02050604050505020204" pitchFamily="18" charset="0"/>
                <a:ea typeface="Times New Roman" panose="02020603050405020304" pitchFamily="18" charset="0"/>
                <a:cs typeface="Bookman Old Style" panose="02050604050505020204" pitchFamily="18" charset="0"/>
              </a:rPr>
              <a:t>vandalism</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Continuous community sensitization on Water Resource Management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95798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5712" y="-926720"/>
            <a:ext cx="10765536" cy="6614287"/>
          </a:xfrm>
        </p:spPr>
        <p:txBody>
          <a:bodyPr/>
          <a:lstStyle/>
          <a:p>
            <a:pPr marL="0" marR="0" indent="0">
              <a:lnSpc>
                <a:spcPct val="200000"/>
              </a:lnSpc>
              <a:spcBef>
                <a:spcPts val="0"/>
              </a:spcBef>
              <a:spcAft>
                <a:spcPts val="0"/>
              </a:spcAft>
              <a:buNone/>
            </a:pPr>
            <a:r>
              <a:rPr lang="en-US" b="1" u="sng" dirty="0" smtClean="0">
                <a:latin typeface="Bookman Old Style" panose="02050604050505020204" pitchFamily="18" charset="0"/>
                <a:ea typeface="Times New Roman" panose="02020603050405020304" pitchFamily="18" charset="0"/>
                <a:cs typeface="Bookman Old Style" panose="02050604050505020204" pitchFamily="18" charset="0"/>
              </a:rPr>
              <a:t>Long </a:t>
            </a:r>
            <a:r>
              <a:rPr lang="en-US" b="1" u="sng" dirty="0">
                <a:latin typeface="Bookman Old Style" panose="02050604050505020204" pitchFamily="18" charset="0"/>
                <a:ea typeface="Times New Roman" panose="02020603050405020304" pitchFamily="18" charset="0"/>
                <a:cs typeface="Bookman Old Style" panose="02050604050505020204" pitchFamily="18" charset="0"/>
              </a:rPr>
              <a:t>Term </a:t>
            </a:r>
            <a:r>
              <a:rPr lang="en-US" b="1" u="sng" dirty="0" smtClean="0">
                <a:latin typeface="Bookman Old Style" panose="02050604050505020204" pitchFamily="18" charset="0"/>
                <a:ea typeface="Times New Roman" panose="02020603050405020304" pitchFamily="18" charset="0"/>
                <a:cs typeface="Bookman Old Style" panose="02050604050505020204" pitchFamily="18" charset="0"/>
              </a:rPr>
              <a:t>Measures</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Re-routing of the infrastructure that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traverses through </a:t>
            </a:r>
            <a:r>
              <a:rPr lang="en-US" dirty="0">
                <a:latin typeface="Bookman Old Style" panose="02050604050505020204" pitchFamily="18" charset="0"/>
                <a:ea typeface="Times New Roman" panose="02020603050405020304" pitchFamily="18" charset="0"/>
                <a:cs typeface="Bookman Old Style" panose="02050604050505020204" pitchFamily="18" charset="0"/>
              </a:rPr>
              <a:t>peoples’ land</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Mobilize funds for overhaul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and upgrading </a:t>
            </a:r>
            <a:r>
              <a:rPr lang="en-US" dirty="0">
                <a:latin typeface="Bookman Old Style" panose="02050604050505020204" pitchFamily="18" charset="0"/>
                <a:ea typeface="Times New Roman" panose="02020603050405020304" pitchFamily="18" charset="0"/>
                <a:cs typeface="Bookman Old Style" panose="02050604050505020204" pitchFamily="18" charset="0"/>
              </a:rPr>
              <a:t>of the current infrastructure</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Offer Sanitation and Sewerage services to the residents</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3890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4954996"/>
              </p:ext>
            </p:extLst>
          </p:nvPr>
        </p:nvGraphicFramePr>
        <p:xfrm>
          <a:off x="883920" y="472312"/>
          <a:ext cx="10646664" cy="6550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075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9032" y="246888"/>
            <a:ext cx="9954768" cy="6007608"/>
          </a:xfrm>
        </p:spPr>
        <p:txBody>
          <a:bodyPr/>
          <a:lstStyle/>
          <a:p>
            <a:pPr marL="0" lvl="0" indent="0" algn="ctr">
              <a:lnSpc>
                <a:spcPct val="115000"/>
              </a:lnSpc>
              <a:spcBef>
                <a:spcPts val="0"/>
              </a:spcBef>
              <a:buNone/>
            </a:pPr>
            <a:r>
              <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ACTING GENERAL MANAGER’S REPORT </a:t>
            </a:r>
            <a:r>
              <a:rPr lang="en-US" sz="3200" b="1"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FOR</a:t>
            </a:r>
          </a:p>
          <a:p>
            <a:pPr marL="0" lvl="0" indent="0" algn="ctr">
              <a:lnSpc>
                <a:spcPct val="115000"/>
              </a:lnSpc>
              <a:spcBef>
                <a:spcPts val="0"/>
              </a:spcBef>
              <a:buNone/>
            </a:pPr>
            <a:endPar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endParaRPr>
          </a:p>
          <a:p>
            <a:pPr marL="0" lvl="0" indent="0" algn="ctr">
              <a:lnSpc>
                <a:spcPct val="115000"/>
              </a:lnSpc>
              <a:spcBef>
                <a:spcPts val="0"/>
              </a:spcBef>
              <a:buNone/>
            </a:pPr>
            <a:r>
              <a:rPr lang="en-US" sz="3200" b="1"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 </a:t>
            </a:r>
            <a:r>
              <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EMBE WATER &amp; SANITATION COMPANY ON </a:t>
            </a:r>
            <a:r>
              <a:rPr lang="en-US" sz="3200" b="1"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8</a:t>
            </a:r>
            <a:r>
              <a:rPr lang="en-US" sz="3200" b="1" baseline="30000"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TH</a:t>
            </a:r>
          </a:p>
          <a:p>
            <a:pPr marL="0" lvl="0" indent="0" algn="ctr">
              <a:lnSpc>
                <a:spcPct val="115000"/>
              </a:lnSpc>
              <a:spcBef>
                <a:spcPts val="0"/>
              </a:spcBef>
              <a:buNone/>
            </a:pPr>
            <a:endParaRPr lang="en-US" sz="3200" b="1" baseline="30000"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endParaRPr>
          </a:p>
          <a:p>
            <a:pPr marL="0" lvl="0" indent="0" algn="ctr">
              <a:lnSpc>
                <a:spcPct val="115000"/>
              </a:lnSpc>
              <a:spcBef>
                <a:spcPts val="0"/>
              </a:spcBef>
              <a:buNone/>
            </a:pPr>
            <a:r>
              <a:rPr lang="en-US" sz="3200" b="1"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 </a:t>
            </a:r>
            <a:r>
              <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DECEMBER, 2023 DURING THE 9</a:t>
            </a:r>
            <a:r>
              <a:rPr lang="en-US" sz="3200" b="1" baseline="30000"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TH</a:t>
            </a:r>
            <a:r>
              <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 ANNUAL </a:t>
            </a:r>
            <a:endParaRPr lang="en-US" sz="3200" b="1"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endParaRPr>
          </a:p>
          <a:p>
            <a:pPr marL="0" lvl="0" indent="0" algn="ctr">
              <a:lnSpc>
                <a:spcPct val="115000"/>
              </a:lnSpc>
              <a:spcBef>
                <a:spcPts val="0"/>
              </a:spcBef>
              <a:buNone/>
            </a:pPr>
            <a:endPar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endParaRPr>
          </a:p>
          <a:p>
            <a:pPr marL="0" lvl="0" indent="0" algn="ctr">
              <a:lnSpc>
                <a:spcPct val="115000"/>
              </a:lnSpc>
              <a:spcBef>
                <a:spcPts val="0"/>
              </a:spcBef>
              <a:buNone/>
            </a:pPr>
            <a:r>
              <a:rPr lang="en-US" sz="3200" b="1" dirty="0" smtClean="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GENERAL </a:t>
            </a:r>
            <a:r>
              <a:rPr lang="en-US" sz="32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MEETING HELD AT HOTEL EASTERN SIAKAGO</a:t>
            </a:r>
            <a:r>
              <a:rPr lang="en-US" sz="2100" b="1" dirty="0">
                <a:solidFill>
                  <a:prstClr val="black"/>
                </a:solidFill>
                <a:latin typeface="Bookman Old Style" panose="02050604050505020204" pitchFamily="18" charset="0"/>
                <a:ea typeface="Times New Roman" panose="02020603050405020304" pitchFamily="18" charset="0"/>
                <a:cs typeface="Bookman Old Style" panose="02050604050505020204" pitchFamily="18" charset="0"/>
              </a:rPr>
              <a:t>.</a:t>
            </a:r>
            <a:endParaRPr lang="en-US" sz="21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90437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3896" y="329184"/>
            <a:ext cx="10314432" cy="5852160"/>
          </a:xfrm>
        </p:spPr>
        <p:txBody>
          <a:bodyPr/>
          <a:lstStyle/>
          <a:p>
            <a:pPr marL="0" marR="0" indent="0">
              <a:lnSpc>
                <a:spcPct val="15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Today is an important day for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Embe</a:t>
            </a:r>
            <a:r>
              <a:rPr lang="en-US" dirty="0">
                <a:latin typeface="Bookman Old Style" panose="02050604050505020204" pitchFamily="18" charset="0"/>
                <a:ea typeface="Times New Roman" panose="02020603050405020304" pitchFamily="18" charset="0"/>
                <a:cs typeface="Bookman Old Style" panose="02050604050505020204" pitchFamily="18" charset="0"/>
              </a:rPr>
              <a:t> Water and Sanitation Company Limited  together with our stakeholders who includes the shareholder; County Government of Embu, WASREB the regulator,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Tana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Water Works Development Agency (TWWDA), Business Community, Private investors, Public institutions, Religious organizations, Special groups, Other state agencies and the Non-Governmental Organizations as we mark our 9</a:t>
            </a:r>
            <a:r>
              <a:rPr lang="en-US" baseline="30000" dirty="0">
                <a:latin typeface="Bookman Old Style" panose="02050604050505020204" pitchFamily="18" charset="0"/>
                <a:ea typeface="Times New Roman" panose="02020603050405020304" pitchFamily="18" charset="0"/>
                <a:cs typeface="Bookman Old Style" panose="02050604050505020204" pitchFamily="18" charset="0"/>
              </a:rPr>
              <a:t>th</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Annual General Meeting.</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1461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3312" y="356616"/>
            <a:ext cx="10000488" cy="5843016"/>
          </a:xfrm>
        </p:spPr>
        <p:txBody>
          <a:bodyPr/>
          <a:lstStyle/>
          <a:p>
            <a:pPr marL="0" marR="0" indent="0">
              <a:lnSpc>
                <a:spcPct val="20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Ladies  and Gentlemen, allow me to welcome you all to this important day which is not only a corporate governance requirement but also </a:t>
            </a:r>
            <a:r>
              <a:rPr lang="en-US" dirty="0" smtClean="0">
                <a:solidFill>
                  <a:srgbClr val="010623"/>
                </a:solidFill>
                <a:effectLst/>
                <a:latin typeface="Bookman Old Style" panose="02050604050505020204" pitchFamily="18" charset="0"/>
                <a:ea typeface=""/>
                <a:cs typeface="Bookman Old Style" panose="02050604050505020204" pitchFamily="18" charset="0"/>
              </a:rPr>
              <a:t>gives us the opportunity to be aware &amp; evaluate the company’s health and also serves as an avenue to pass</a:t>
            </a:r>
            <a:r>
              <a:rPr lang="en-US" b="0" dirty="0" smtClean="0">
                <a:solidFill>
                  <a:srgbClr val="010623"/>
                </a:solidFill>
                <a:effectLst/>
                <a:latin typeface="Bookman Old Style" panose="02050604050505020204" pitchFamily="18" charset="0"/>
                <a:ea typeface=""/>
                <a:cs typeface="Bookman Old Style" panose="02050604050505020204" pitchFamily="18" charset="0"/>
              </a:rPr>
              <a:t> </a:t>
            </a:r>
            <a:r>
              <a:rPr lang="en-US" dirty="0" smtClean="0">
                <a:effectLst/>
                <a:latin typeface="Bookman Old Style" panose="02050604050505020204" pitchFamily="18" charset="0"/>
                <a:ea typeface=""/>
                <a:cs typeface="Bookman Old Style" panose="02050604050505020204" pitchFamily="18" charset="0"/>
              </a:rPr>
              <a:t>resolutions.</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32746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9616" y="417448"/>
            <a:ext cx="9957816" cy="5242688"/>
          </a:xfrm>
        </p:spPr>
        <p:txBody>
          <a:bodyPr>
            <a:normAutofit fontScale="92500" lnSpcReduction="10000"/>
          </a:bodyPr>
          <a:lstStyle/>
          <a:p>
            <a:pPr marL="0" marR="0" indent="0">
              <a:lnSpc>
                <a:spcPct val="20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To fulfil our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Vision of being a ‘model Rural and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Peri</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-Urban Water &amp; Sanitation Services Provider’, the </a:t>
            </a:r>
            <a:r>
              <a:rPr lang="en-US" dirty="0">
                <a:latin typeface="Bookman Old Style" panose="02050604050505020204" pitchFamily="18" charset="0"/>
                <a:ea typeface="Times New Roman" panose="02020603050405020304" pitchFamily="18" charset="0"/>
                <a:cs typeface="Bookman Old Style" panose="02050604050505020204" pitchFamily="18" charset="0"/>
              </a:rPr>
              <a:t>Company is committed to executing its mandate and mission of  providing quality, safe, clean, affordable, reliable and accessible drinking water to the residents of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Ena-Siakago</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and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Ishiara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schemes </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Through strategic focus and partnership with the County and National Government,  the Company has been able to achieve significantly as below highlighted;</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622794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1056" y="262000"/>
            <a:ext cx="9866376" cy="6157088"/>
          </a:xfrm>
        </p:spPr>
        <p:txBody>
          <a:bodyPr>
            <a:normAutofit fontScale="85000" lnSpcReduction="20000"/>
          </a:bodyPr>
          <a:lstStyle/>
          <a:p>
            <a:pPr marL="0" marR="0" indent="0">
              <a:lnSpc>
                <a:spcPct val="210000"/>
              </a:lnSpc>
              <a:spcBef>
                <a:spcPts val="0"/>
              </a:spcBef>
              <a:spcAft>
                <a:spcPts val="0"/>
              </a:spcAft>
              <a:buNone/>
            </a:pPr>
            <a:r>
              <a:rPr lang="en-US" b="1" dirty="0" smtClean="0">
                <a:latin typeface="Bookman Old Style" panose="02050604050505020204" pitchFamily="18" charset="0"/>
                <a:ea typeface="Times New Roman" panose="02020603050405020304" pitchFamily="18" charset="0"/>
                <a:cs typeface="Bookman Old Style" panose="02050604050505020204" pitchFamily="18" charset="0"/>
              </a:rPr>
              <a:t>Projects</a:t>
            </a:r>
            <a:endParaRPr lang="en-US" dirty="0">
              <a:latin typeface="Times New Roman" panose="02020603050405020304" pitchFamily="18" charset="0"/>
              <a:ea typeface="Times New Roman" panose="02020603050405020304" pitchFamily="18" charset="0"/>
            </a:endParaRPr>
          </a:p>
          <a:p>
            <a:pPr marL="342900" marR="0" lvl="0" indent="-342900">
              <a:lnSpc>
                <a:spcPct val="210000"/>
              </a:lnSpc>
              <a:spcBef>
                <a:spcPts val="0"/>
              </a:spcBef>
              <a:spcAft>
                <a:spcPts val="0"/>
              </a:spcAft>
              <a:buFont typeface="+mj-lt"/>
              <a:buAutoNum type="alphaLcPeriod"/>
              <a:tabLst>
                <a:tab pos="269875" algn="l"/>
              </a:tabLst>
            </a:pPr>
            <a:r>
              <a:rPr lang="en-US" dirty="0">
                <a:latin typeface="Bookman Old Style" panose="02050604050505020204" pitchFamily="18" charset="0"/>
                <a:ea typeface="Times New Roman" panose="02020603050405020304" pitchFamily="18" charset="0"/>
                <a:cs typeface="Bookman Old Style" panose="02050604050505020204" pitchFamily="18" charset="0"/>
              </a:rPr>
              <a:t>11.56KM  DN 160MM HDPE pipeline Rehabilitation project from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Riandu</a:t>
            </a:r>
            <a:r>
              <a:rPr lang="en-US" dirty="0">
                <a:latin typeface="Bookman Old Style" panose="02050604050505020204" pitchFamily="18" charset="0"/>
                <a:ea typeface="Times New Roman" panose="02020603050405020304" pitchFamily="18" charset="0"/>
                <a:cs typeface="Bookman Old Style" panose="02050604050505020204" pitchFamily="18" charset="0"/>
              </a:rPr>
              <a:t> Tanks to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Siakago</a:t>
            </a:r>
            <a:r>
              <a:rPr lang="en-US" dirty="0">
                <a:latin typeface="Bookman Old Style" panose="02050604050505020204" pitchFamily="18" charset="0"/>
                <a:ea typeface="Times New Roman" panose="02020603050405020304" pitchFamily="18" charset="0"/>
                <a:cs typeface="Bookman Old Style" panose="02050604050505020204" pitchFamily="18" charset="0"/>
              </a:rPr>
              <a:t> in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Ena-Siakago</a:t>
            </a:r>
            <a:r>
              <a:rPr lang="en-US" dirty="0">
                <a:latin typeface="Bookman Old Style" panose="02050604050505020204" pitchFamily="18" charset="0"/>
                <a:ea typeface="Times New Roman" panose="02020603050405020304" pitchFamily="18" charset="0"/>
                <a:cs typeface="Bookman Old Style" panose="02050604050505020204" pitchFamily="18" charset="0"/>
              </a:rPr>
              <a:t> scheme</a:t>
            </a:r>
            <a:endParaRPr lang="en-US" dirty="0">
              <a:latin typeface="Times New Roman" panose="02020603050405020304" pitchFamily="18" charset="0"/>
              <a:ea typeface="Times New Roman" panose="02020603050405020304" pitchFamily="18" charset="0"/>
            </a:endParaRPr>
          </a:p>
          <a:p>
            <a:pPr marL="342900" marR="0" lvl="0" indent="-342900">
              <a:lnSpc>
                <a:spcPct val="210000"/>
              </a:lnSpc>
              <a:spcBef>
                <a:spcPts val="0"/>
              </a:spcBef>
              <a:spcAft>
                <a:spcPts val="0"/>
              </a:spcAft>
              <a:buFont typeface="+mj-lt"/>
              <a:buAutoNum type="alphaLcPeriod"/>
              <a:tabLst>
                <a:tab pos="269875" algn="l"/>
              </a:tabLst>
            </a:pPr>
            <a:r>
              <a:rPr lang="en-US" dirty="0">
                <a:latin typeface="Bookman Old Style" panose="02050604050505020204" pitchFamily="18" charset="0"/>
                <a:ea typeface="Times New Roman" panose="02020603050405020304" pitchFamily="18" charset="0"/>
                <a:cs typeface="Bookman Old Style" panose="02050604050505020204" pitchFamily="18" charset="0"/>
              </a:rPr>
              <a:t>300M DN 280MM Raw mains re-routing at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Kiracha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area in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Ishiara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scheme</a:t>
            </a:r>
            <a:endParaRPr lang="en-US" dirty="0">
              <a:latin typeface="Times New Roman" panose="02020603050405020304" pitchFamily="18" charset="0"/>
              <a:ea typeface="Times New Roman" panose="02020603050405020304" pitchFamily="18" charset="0"/>
            </a:endParaRPr>
          </a:p>
          <a:p>
            <a:pPr marL="342900" marR="0" lvl="0" indent="-342900">
              <a:lnSpc>
                <a:spcPct val="210000"/>
              </a:lnSpc>
              <a:spcBef>
                <a:spcPts val="0"/>
              </a:spcBef>
              <a:spcAft>
                <a:spcPts val="0"/>
              </a:spcAft>
              <a:buFont typeface="+mj-lt"/>
              <a:buAutoNum type="alphaLcPeriod"/>
              <a:tabLst>
                <a:tab pos="269875" algn="l"/>
              </a:tabLst>
            </a:pPr>
            <a:r>
              <a:rPr lang="en-US" dirty="0">
                <a:latin typeface="Bookman Old Style" panose="02050604050505020204" pitchFamily="18" charset="0"/>
                <a:ea typeface="Times New Roman" panose="02020603050405020304" pitchFamily="18" charset="0"/>
                <a:cs typeface="Bookman Old Style" panose="02050604050505020204" pitchFamily="18" charset="0"/>
              </a:rPr>
              <a:t>2.75KM DN 90-63MM pipeline laying in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Ishiara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scheme</a:t>
            </a:r>
            <a:endParaRPr lang="en-US" dirty="0">
              <a:latin typeface="Times New Roman" panose="02020603050405020304" pitchFamily="18" charset="0"/>
              <a:ea typeface="Times New Roman" panose="02020603050405020304" pitchFamily="18" charset="0"/>
            </a:endParaRPr>
          </a:p>
          <a:p>
            <a:pPr marL="342900" marR="0" lvl="0" indent="-342900">
              <a:lnSpc>
                <a:spcPct val="210000"/>
              </a:lnSpc>
              <a:spcBef>
                <a:spcPts val="0"/>
              </a:spcBef>
              <a:spcAft>
                <a:spcPts val="0"/>
              </a:spcAft>
              <a:buFont typeface="+mj-lt"/>
              <a:buAutoNum type="alphaLcPeriod"/>
              <a:tabLst>
                <a:tab pos="269875" algn="l"/>
              </a:tabLst>
            </a:pPr>
            <a:r>
              <a:rPr lang="en-US" dirty="0">
                <a:latin typeface="Bookman Old Style" panose="02050604050505020204" pitchFamily="18" charset="0"/>
                <a:ea typeface="Times New Roman" panose="02020603050405020304" pitchFamily="18" charset="0"/>
                <a:cs typeface="Bookman Old Style" panose="02050604050505020204" pitchFamily="18" charset="0"/>
              </a:rPr>
              <a:t>2.65KM  DN63MM pipeline laying in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Ishiara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scheme</a:t>
            </a:r>
            <a:endParaRPr lang="en-US" dirty="0">
              <a:latin typeface="Times New Roman" panose="02020603050405020304" pitchFamily="18" charset="0"/>
              <a:ea typeface="Times New Roman" panose="02020603050405020304" pitchFamily="18" charset="0"/>
            </a:endParaRPr>
          </a:p>
          <a:p>
            <a:pPr marL="342900" marR="0" lvl="0" indent="-342900">
              <a:lnSpc>
                <a:spcPct val="210000"/>
              </a:lnSpc>
              <a:spcBef>
                <a:spcPts val="0"/>
              </a:spcBef>
              <a:spcAft>
                <a:spcPts val="0"/>
              </a:spcAft>
              <a:buFont typeface="+mj-lt"/>
              <a:buAutoNum type="alphaLcPeriod"/>
              <a:tabLst>
                <a:tab pos="269875" algn="l"/>
              </a:tabLst>
            </a:pPr>
            <a:r>
              <a:rPr lang="en-US" dirty="0">
                <a:latin typeface="Bookman Old Style" panose="02050604050505020204" pitchFamily="18" charset="0"/>
                <a:ea typeface="Times New Roman" panose="02020603050405020304" pitchFamily="18" charset="0"/>
                <a:cs typeface="Bookman Old Style" panose="02050604050505020204" pitchFamily="18" charset="0"/>
              </a:rPr>
              <a:t>Rehabilitation of 100M</a:t>
            </a:r>
            <a:r>
              <a:rPr lang="en-US" baseline="30000" dirty="0">
                <a:latin typeface="Bookman Old Style" panose="02050604050505020204" pitchFamily="18" charset="0"/>
                <a:ea typeface="Times New Roman" panose="02020603050405020304" pitchFamily="18" charset="0"/>
                <a:cs typeface="Bookman Old Style" panose="02050604050505020204" pitchFamily="18" charset="0"/>
              </a:rPr>
              <a:t>3</a:t>
            </a:r>
            <a:r>
              <a:rPr lang="en-US" dirty="0">
                <a:latin typeface="Bookman Old Style" panose="02050604050505020204" pitchFamily="18" charset="0"/>
                <a:ea typeface="Times New Roman" panose="02020603050405020304" pitchFamily="18" charset="0"/>
                <a:cs typeface="Bookman Old Style" panose="02050604050505020204" pitchFamily="18" charset="0"/>
              </a:rPr>
              <a:t> Mission Tank</a:t>
            </a:r>
            <a:endParaRPr lang="en-US" dirty="0">
              <a:latin typeface="Times New Roman" panose="02020603050405020304" pitchFamily="18" charset="0"/>
              <a:ea typeface="Times New Roman" panose="02020603050405020304" pitchFamily="18" charset="0"/>
            </a:endParaRPr>
          </a:p>
          <a:p>
            <a:pPr marL="342900" marR="0" lvl="0" indent="-342900">
              <a:lnSpc>
                <a:spcPct val="210000"/>
              </a:lnSpc>
              <a:spcBef>
                <a:spcPts val="0"/>
              </a:spcBef>
              <a:spcAft>
                <a:spcPts val="0"/>
              </a:spcAft>
              <a:buFont typeface="+mj-lt"/>
              <a:buAutoNum type="alphaLcPeriod"/>
              <a:tabLst>
                <a:tab pos="269875" algn="l"/>
              </a:tabLst>
            </a:pPr>
            <a:r>
              <a:rPr lang="en-US" dirty="0">
                <a:latin typeface="Bookman Old Style" panose="02050604050505020204" pitchFamily="18" charset="0"/>
                <a:ea typeface="Times New Roman" panose="02020603050405020304" pitchFamily="18" charset="0"/>
                <a:cs typeface="Bookman Old Style" panose="02050604050505020204" pitchFamily="18" charset="0"/>
              </a:rPr>
              <a:t>  Performed Corporate Social Responsibility (CSR) during the National Tree planting Day organized by the Agricultural Society of Kenya that took place at St.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Bakhita</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Siakago</a:t>
            </a:r>
            <a:r>
              <a:rPr lang="en-US" dirty="0">
                <a:latin typeface="Bookman Old Style" panose="02050604050505020204" pitchFamily="18" charset="0"/>
                <a:ea typeface="Times New Roman" panose="02020603050405020304" pitchFamily="18" charset="0"/>
                <a:cs typeface="Bookman Old Style" panose="02050604050505020204" pitchFamily="18" charset="0"/>
              </a:rPr>
              <a:t> Girls High School.</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76673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4480" y="-100584"/>
            <a:ext cx="10296144" cy="6684264"/>
          </a:xfrm>
        </p:spPr>
        <p:txBody>
          <a:bodyPr>
            <a:normAutofit/>
          </a:bodyPr>
          <a:lstStyle/>
          <a:p>
            <a:pPr marL="0" marR="0" lvl="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Water Police Unit (WPU)</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0"/>
              </a:spcAft>
              <a:buNone/>
            </a:pPr>
            <a:r>
              <a:rPr lang="en-US" dirty="0">
                <a:latin typeface="Bookman Old Style" panose="02050604050505020204" pitchFamily="18" charset="0"/>
                <a:ea typeface="Times New Roman" panose="02020603050405020304" pitchFamily="18" charset="0"/>
                <a:cs typeface="Bookman Old Style" panose="02050604050505020204" pitchFamily="18" charset="0"/>
              </a:rPr>
              <a:t>Since commissioning of  WPU, the Company has collaborated with the Unit to reduce Non Revenue Water (NRW), enhanced debt recovery whereby customers with huge unpaid bills have entered into agreement to pay in instalment.</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14826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504" y="243713"/>
            <a:ext cx="9299448" cy="6184520"/>
          </a:xfrm>
        </p:spPr>
        <p:txBody>
          <a:bodyPr>
            <a:normAutofit fontScale="85000" lnSpcReduction="10000"/>
          </a:bodyPr>
          <a:lstStyle/>
          <a:p>
            <a:pPr marL="0" marR="0" lvl="0" indent="0">
              <a:lnSpc>
                <a:spcPct val="200000"/>
              </a:lnSpc>
              <a:spcBef>
                <a:spcPts val="0"/>
              </a:spcBef>
              <a:spcAft>
                <a:spcPts val="0"/>
              </a:spcAft>
              <a:buNone/>
            </a:pPr>
            <a:r>
              <a:rPr lang="en-US" b="1" dirty="0">
                <a:latin typeface="Bookman Old Style" panose="02050604050505020204" pitchFamily="18" charset="0"/>
                <a:ea typeface="Times New Roman" panose="02020603050405020304" pitchFamily="18" charset="0"/>
                <a:cs typeface="Bookman Old Style" panose="02050604050505020204" pitchFamily="18" charset="0"/>
              </a:rPr>
              <a:t>Digitization of Company Operations</a:t>
            </a:r>
            <a:endParaRPr lang="en-US" dirty="0">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en-US" dirty="0">
                <a:latin typeface="Bookman Old Style" panose="02050604050505020204" pitchFamily="18" charset="0"/>
                <a:ea typeface="Times New Roman" panose="02020603050405020304" pitchFamily="18" charset="0"/>
                <a:cs typeface="Bookman Old Style" panose="02050604050505020204" pitchFamily="18" charset="0"/>
              </a:rPr>
              <a:t>The Company has upgraded the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QuickWater</a:t>
            </a:r>
            <a:r>
              <a:rPr lang="en-US" dirty="0">
                <a:latin typeface="Bookman Old Style" panose="02050604050505020204" pitchFamily="18" charset="0"/>
                <a:ea typeface="Times New Roman" panose="02020603050405020304" pitchFamily="18" charset="0"/>
                <a:cs typeface="Bookman Old Style" panose="02050604050505020204" pitchFamily="18" charset="0"/>
              </a:rPr>
              <a:t> an Enterprise Resource Planning (ERP) software to meet the conditional needs which include;</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Mapping all our customers. This has helped the Company to easily locate the individual customer so as </a:t>
            </a:r>
            <a:endParaRPr lang="en-US" dirty="0">
              <a:latin typeface="Times New Roman" panose="02020603050405020304" pitchFamily="18" charset="0"/>
              <a:ea typeface="Times New Roman" panose="02020603050405020304" pitchFamily="18" charset="0"/>
            </a:endParaRPr>
          </a:p>
          <a:p>
            <a:pPr marL="0" marR="0" indent="152400">
              <a:lnSpc>
                <a:spcPct val="200000"/>
              </a:lnSpc>
              <a:spcBef>
                <a:spcPts val="0"/>
              </a:spcBef>
              <a:spcAft>
                <a:spcPts val="0"/>
              </a:spcAft>
            </a:pPr>
            <a:r>
              <a:rPr lang="en-US" dirty="0">
                <a:latin typeface="Bookman Old Style" panose="02050604050505020204" pitchFamily="18" charset="0"/>
                <a:ea typeface="Times New Roman" panose="02020603050405020304" pitchFamily="18" charset="0"/>
                <a:cs typeface="Bookman Old Style" panose="02050604050505020204" pitchFamily="18" charset="0"/>
              </a:rPr>
              <a:t>to promptly respond to their needs.</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Online Meter reading which has helped to reduce errors in meter reading and billing</a:t>
            </a:r>
            <a:endParaRPr lang="en-US" dirty="0">
              <a:latin typeface="Times New Roman" panose="02020603050405020304" pitchFamily="18" charset="0"/>
              <a:ea typeface="Times New Roman" panose="02020603050405020304" pitchFamily="18" charset="0"/>
            </a:endParaRPr>
          </a:p>
          <a:p>
            <a:pPr marL="342900" marR="0" lvl="0" indent="-342900">
              <a:lnSpc>
                <a:spcPct val="200000"/>
              </a:lnSpc>
              <a:spcBef>
                <a:spcPts val="0"/>
              </a:spcBef>
              <a:spcAft>
                <a:spcPts val="0"/>
              </a:spcAft>
              <a:buFont typeface="+mj-lt"/>
              <a:buAutoNum type="alphaLcPeriod"/>
            </a:pPr>
            <a:r>
              <a:rPr lang="en-US" dirty="0">
                <a:latin typeface="Bookman Old Style" panose="02050604050505020204" pitchFamily="18" charset="0"/>
                <a:ea typeface="Times New Roman" panose="02020603050405020304" pitchFamily="18" charset="0"/>
                <a:cs typeface="Bookman Old Style" panose="02050604050505020204" pitchFamily="18" charset="0"/>
              </a:rPr>
              <a:t>Online new installations capturing customer routes and sub-route which has enhanced internal controls.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73070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5064" y="-94616"/>
            <a:ext cx="9646920" cy="6166232"/>
          </a:xfrm>
        </p:spPr>
        <p:txBody>
          <a:bodyPr>
            <a:normAutofit fontScale="85000" lnSpcReduction="10000"/>
          </a:bodyPr>
          <a:lstStyle/>
          <a:p>
            <a:pPr marR="0" lvl="0">
              <a:lnSpc>
                <a:spcPct val="210000"/>
              </a:lnSpc>
              <a:spcBef>
                <a:spcPts val="0"/>
              </a:spcBef>
              <a:spcAft>
                <a:spcPts val="0"/>
              </a:spcAft>
              <a:buFont typeface="Wingdings" panose="05000000000000000000" pitchFamily="2" charset="2"/>
              <a:buChar char="ü"/>
            </a:pPr>
            <a:r>
              <a:rPr lang="en-US" dirty="0">
                <a:latin typeface="Bookman Old Style" panose="02050604050505020204" pitchFamily="18" charset="0"/>
                <a:ea typeface="Times New Roman" panose="02020603050405020304" pitchFamily="18" charset="0"/>
                <a:cs typeface="Bookman Old Style" panose="02050604050505020204" pitchFamily="18" charset="0"/>
              </a:rPr>
              <a:t>The Company engaged and maintained good relationship with other partners both at County and National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governments.</a:t>
            </a:r>
            <a:endParaRPr lang="en-US" dirty="0" smtClean="0">
              <a:latin typeface="Times New Roman" panose="02020603050405020304" pitchFamily="18" charset="0"/>
              <a:ea typeface="Times New Roman" panose="02020603050405020304" pitchFamily="18" charset="0"/>
            </a:endParaRPr>
          </a:p>
          <a:p>
            <a:pPr marR="0" lvl="0">
              <a:lnSpc>
                <a:spcPct val="210000"/>
              </a:lnSpc>
              <a:spcBef>
                <a:spcPts val="0"/>
              </a:spcBef>
              <a:spcAft>
                <a:spcPts val="0"/>
              </a:spcAft>
              <a:buFont typeface="Wingdings" panose="05000000000000000000" pitchFamily="2" charset="2"/>
              <a:buChar char="ü"/>
            </a:pP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The </a:t>
            </a:r>
            <a:r>
              <a:rPr lang="en-US" dirty="0">
                <a:latin typeface="Bookman Old Style" panose="02050604050505020204" pitchFamily="18" charset="0"/>
                <a:ea typeface="Times New Roman" panose="02020603050405020304" pitchFamily="18" charset="0"/>
                <a:cs typeface="Bookman Old Style" panose="02050604050505020204" pitchFamily="18" charset="0"/>
              </a:rPr>
              <a:t>Company adhered to corporate governance guidelines by WASREB by holding Board of Directors meetings, Committee meetings, Stakeholders conference and the Annual General Meeting (</a:t>
            </a: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AGM)</a:t>
            </a:r>
            <a:endParaRPr lang="en-US" dirty="0" smtClean="0">
              <a:latin typeface="Times New Roman" panose="02020603050405020304" pitchFamily="18" charset="0"/>
              <a:ea typeface="Times New Roman" panose="02020603050405020304" pitchFamily="18" charset="0"/>
            </a:endParaRPr>
          </a:p>
          <a:p>
            <a:pPr marR="0" lvl="0">
              <a:lnSpc>
                <a:spcPct val="210000"/>
              </a:lnSpc>
              <a:spcBef>
                <a:spcPts val="0"/>
              </a:spcBef>
              <a:spcAft>
                <a:spcPts val="0"/>
              </a:spcAft>
              <a:buFont typeface="Wingdings" panose="05000000000000000000" pitchFamily="2" charset="2"/>
              <a:buChar char="ü"/>
            </a:pPr>
            <a:r>
              <a:rPr lang="en-US" dirty="0" smtClean="0">
                <a:latin typeface="Bookman Old Style" panose="02050604050505020204" pitchFamily="18" charset="0"/>
                <a:ea typeface="Times New Roman" panose="02020603050405020304" pitchFamily="18" charset="0"/>
                <a:cs typeface="Bookman Old Style" panose="02050604050505020204" pitchFamily="18" charset="0"/>
              </a:rPr>
              <a:t>Its </a:t>
            </a:r>
            <a:r>
              <a:rPr lang="en-US" dirty="0">
                <a:latin typeface="Bookman Old Style" panose="02050604050505020204" pitchFamily="18" charset="0"/>
                <a:ea typeface="Times New Roman" panose="02020603050405020304" pitchFamily="18" charset="0"/>
                <a:cs typeface="Bookman Old Style" panose="02050604050505020204" pitchFamily="18" charset="0"/>
              </a:rPr>
              <a:t>worthy noting that the Country is operating at a very hard economic time and EMBEWASCO has suffered the same. Owing to this </a:t>
            </a:r>
            <a:r>
              <a:rPr lang="en-US" dirty="0" err="1">
                <a:latin typeface="Bookman Old Style" panose="02050604050505020204" pitchFamily="18" charset="0"/>
                <a:ea typeface="Times New Roman" panose="02020603050405020304" pitchFamily="18" charset="0"/>
                <a:cs typeface="Bookman Old Style" panose="02050604050505020204" pitchFamily="18" charset="0"/>
              </a:rPr>
              <a:t>fact,the</a:t>
            </a:r>
            <a:r>
              <a:rPr lang="en-US" dirty="0">
                <a:latin typeface="Bookman Old Style" panose="02050604050505020204" pitchFamily="18" charset="0"/>
                <a:ea typeface="Times New Roman" panose="02020603050405020304" pitchFamily="18" charset="0"/>
                <a:cs typeface="Bookman Old Style" panose="02050604050505020204" pitchFamily="18" charset="0"/>
              </a:rPr>
              <a:t> Company has been facing several challenges as highlighted here below;</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24934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58</TotalTime>
  <Words>896</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Bookman Old Style</vt:lpstr>
      <vt:lpstr>Corbel</vt:lpstr>
      <vt:lpstr>Times New Roman</vt:lpstr>
      <vt:lpstr>Wingdings</vt:lpstr>
      <vt:lpstr>Parallax</vt:lpstr>
      <vt:lpstr>EMBE WATER AND SANITATION CO.LTD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 WATER AND SANITATION CO.LTD</dc:title>
  <dc:creator>Windows User</dc:creator>
  <cp:lastModifiedBy>Windows User</cp:lastModifiedBy>
  <cp:revision>45</cp:revision>
  <dcterms:created xsi:type="dcterms:W3CDTF">2023-12-08T06:26:21Z</dcterms:created>
  <dcterms:modified xsi:type="dcterms:W3CDTF">2023-12-08T07:46:27Z</dcterms:modified>
</cp:coreProperties>
</file>