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5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2219273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216883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62820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3817144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9883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3890795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2361259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223107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366625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82CC07-0CB5-4B03-A67C-E9647588D0C6}" type="datetimeFigureOut">
              <a:rPr lang="en-US" smtClean="0"/>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384117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82CC07-0CB5-4B03-A67C-E9647588D0C6}"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101809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82CC07-0CB5-4B03-A67C-E9647588D0C6}" type="datetimeFigureOut">
              <a:rPr lang="en-US" smtClean="0"/>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317316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82CC07-0CB5-4B03-A67C-E9647588D0C6}" type="datetimeFigureOut">
              <a:rPr lang="en-US" smtClean="0"/>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239777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2CC07-0CB5-4B03-A67C-E9647588D0C6}" type="datetimeFigureOut">
              <a:rPr lang="en-US" smtClean="0"/>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2128858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82CC07-0CB5-4B03-A67C-E9647588D0C6}"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12594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082CC07-0CB5-4B03-A67C-E9647588D0C6}" type="datetimeFigureOut">
              <a:rPr lang="en-US" smtClean="0"/>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AAC30-F29F-41EC-B839-CBBBA91AC4D7}" type="slidenum">
              <a:rPr lang="en-US" smtClean="0"/>
              <a:t>‹#›</a:t>
            </a:fld>
            <a:endParaRPr lang="en-US"/>
          </a:p>
        </p:txBody>
      </p:sp>
    </p:spTree>
    <p:extLst>
      <p:ext uri="{BB962C8B-B14F-4D97-AF65-F5344CB8AC3E}">
        <p14:creationId xmlns:p14="http://schemas.microsoft.com/office/powerpoint/2010/main" val="32299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82CC07-0CB5-4B03-A67C-E9647588D0C6}" type="datetimeFigureOut">
              <a:rPr lang="en-US" smtClean="0"/>
              <a:t>12/8/2023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BAAC30-F29F-41EC-B839-CBBBA91AC4D7}" type="slidenum">
              <a:rPr lang="en-US" smtClean="0"/>
              <a:t>‹#›</a:t>
            </a:fld>
            <a:endParaRPr lang="en-US"/>
          </a:p>
        </p:txBody>
      </p:sp>
    </p:spTree>
    <p:extLst>
      <p:ext uri="{BB962C8B-B14F-4D97-AF65-F5344CB8AC3E}">
        <p14:creationId xmlns:p14="http://schemas.microsoft.com/office/powerpoint/2010/main" val="57536758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6696" y="1161287"/>
            <a:ext cx="9086088" cy="2373017"/>
          </a:xfrm>
        </p:spPr>
        <p:txBody>
          <a:bodyPr/>
          <a:lstStyle/>
          <a:p>
            <a:r>
              <a:rPr lang="en-US" dirty="0" smtClean="0">
                <a:ln w="3175" cmpd="sng">
                  <a:noFill/>
                </a:ln>
                <a:solidFill>
                  <a:prstClr val="black"/>
                </a:solidFill>
                <a:latin typeface="Corbel" panose="020B0503020204020204"/>
              </a:rPr>
              <a:t>   EMBE </a:t>
            </a:r>
            <a:r>
              <a:rPr lang="en-US" dirty="0">
                <a:ln w="3175" cmpd="sng">
                  <a:noFill/>
                </a:ln>
                <a:solidFill>
                  <a:prstClr val="black"/>
                </a:solidFill>
                <a:latin typeface="Corbel" panose="020B0503020204020204"/>
              </a:rPr>
              <a:t>WATER AND SANITATION CO.LTD</a:t>
            </a:r>
            <a:endParaRPr lang="en-US" i="1" dirty="0"/>
          </a:p>
        </p:txBody>
      </p:sp>
      <p:sp>
        <p:nvSpPr>
          <p:cNvPr id="3" name="Subtitle 2"/>
          <p:cNvSpPr>
            <a:spLocks noGrp="1"/>
          </p:cNvSpPr>
          <p:nvPr>
            <p:ph type="subTitle" idx="1"/>
          </p:nvPr>
        </p:nvSpPr>
        <p:spPr>
          <a:xfrm>
            <a:off x="-742358" y="4050833"/>
            <a:ext cx="8350165" cy="1847047"/>
          </a:xfrm>
        </p:spPr>
        <p:txBody>
          <a:bodyPr>
            <a:normAutofit fontScale="70000" lnSpcReduction="20000"/>
          </a:bodyPr>
          <a:lstStyle/>
          <a:p>
            <a:pPr lvl="0" algn="r" defTabSz="457200">
              <a:lnSpc>
                <a:spcPct val="100000"/>
              </a:lnSpc>
              <a:spcBef>
                <a:spcPct val="20000"/>
              </a:spcBef>
              <a:spcAft>
                <a:spcPts val="600"/>
              </a:spcAft>
              <a:buClr>
                <a:srgbClr val="30ACEC">
                  <a:lumMod val="75000"/>
                </a:srgbClr>
              </a:buClr>
              <a:buSzPct val="145000"/>
            </a:pPr>
            <a:r>
              <a:rPr lang="en-US" sz="8000" dirty="0">
                <a:solidFill>
                  <a:prstClr val="black"/>
                </a:solidFill>
                <a:latin typeface="Corbel" panose="020B0503020204020204"/>
              </a:rPr>
              <a:t>9</a:t>
            </a:r>
            <a:r>
              <a:rPr lang="en-US" sz="8000" baseline="30000" dirty="0">
                <a:solidFill>
                  <a:prstClr val="black"/>
                </a:solidFill>
                <a:latin typeface="Corbel" panose="020B0503020204020204"/>
              </a:rPr>
              <a:t>TH</a:t>
            </a:r>
            <a:r>
              <a:rPr lang="en-US" sz="8000" dirty="0">
                <a:solidFill>
                  <a:prstClr val="black"/>
                </a:solidFill>
                <a:latin typeface="Corbel" panose="020B0503020204020204"/>
              </a:rPr>
              <a:t> ANNUAL </a:t>
            </a:r>
          </a:p>
          <a:p>
            <a:pPr lvl="0" algn="r" defTabSz="457200">
              <a:lnSpc>
                <a:spcPct val="100000"/>
              </a:lnSpc>
              <a:spcBef>
                <a:spcPct val="20000"/>
              </a:spcBef>
              <a:spcAft>
                <a:spcPts val="600"/>
              </a:spcAft>
              <a:buClr>
                <a:srgbClr val="30ACEC">
                  <a:lumMod val="75000"/>
                </a:srgbClr>
              </a:buClr>
              <a:buSzPct val="145000"/>
            </a:pPr>
            <a:r>
              <a:rPr lang="en-US" sz="8000" dirty="0">
                <a:solidFill>
                  <a:prstClr val="black"/>
                </a:solidFill>
                <a:latin typeface="Corbel" panose="020B0503020204020204"/>
              </a:rPr>
              <a:t>GENERAL MEETING</a:t>
            </a:r>
          </a:p>
          <a:p>
            <a:endParaRPr lang="en-US" dirty="0"/>
          </a:p>
        </p:txBody>
      </p:sp>
      <p:pic>
        <p:nvPicPr>
          <p:cNvPr id="6" name="Picture 5"/>
          <p:cNvPicPr/>
          <p:nvPr/>
        </p:nvPicPr>
        <p:blipFill>
          <a:blip r:embed="rId2" cstate="print"/>
          <a:srcRect/>
          <a:stretch>
            <a:fillRect/>
          </a:stretch>
        </p:blipFill>
        <p:spPr bwMode="auto">
          <a:xfrm>
            <a:off x="535821" y="1228983"/>
            <a:ext cx="1722747" cy="1559937"/>
          </a:xfrm>
          <a:prstGeom prst="rect">
            <a:avLst/>
          </a:prstGeom>
          <a:noFill/>
          <a:ln w="9525">
            <a:noFill/>
            <a:miter lim="800000"/>
            <a:headEnd/>
            <a:tailEnd/>
          </a:ln>
        </p:spPr>
      </p:pic>
      <p:pic>
        <p:nvPicPr>
          <p:cNvPr id="7" name="Picture 6" descr="embe logo 2"/>
          <p:cNvPicPr/>
          <p:nvPr/>
        </p:nvPicPr>
        <p:blipFill>
          <a:blip r:embed="rId3">
            <a:extLst>
              <a:ext uri="{28A0092B-C50C-407E-A947-70E740481C1C}">
                <a14:useLocalDpi xmlns:a14="http://schemas.microsoft.com/office/drawing/2010/main" val="0"/>
              </a:ext>
            </a:extLst>
          </a:blip>
          <a:srcRect/>
          <a:stretch>
            <a:fillRect/>
          </a:stretch>
        </p:blipFill>
        <p:spPr>
          <a:xfrm>
            <a:off x="8494777" y="1238605"/>
            <a:ext cx="1280350" cy="1441920"/>
          </a:xfrm>
          <a:prstGeom prst="rect">
            <a:avLst/>
          </a:prstGeom>
          <a:noFill/>
          <a:ln>
            <a:noFill/>
          </a:ln>
        </p:spPr>
      </p:pic>
    </p:spTree>
    <p:extLst>
      <p:ext uri="{BB962C8B-B14F-4D97-AF65-F5344CB8AC3E}">
        <p14:creationId xmlns:p14="http://schemas.microsoft.com/office/powerpoint/2010/main" val="682421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856" y="216280"/>
            <a:ext cx="10692384" cy="7190359"/>
          </a:xfrm>
        </p:spPr>
        <p:txBody>
          <a:bodyPr>
            <a:noAutofit/>
          </a:bodyPr>
          <a:lstStyle/>
          <a:p>
            <a:pPr marL="342900" marR="0" lvl="0" indent="-342900" algn="just">
              <a:lnSpc>
                <a:spcPct val="220000"/>
              </a:lnSpc>
              <a:spcBef>
                <a:spcPts val="0"/>
              </a:spcBef>
              <a:spcAft>
                <a:spcPts val="0"/>
              </a:spcAft>
              <a:buFont typeface="+mj-lt"/>
              <a:buAutoNum type="romanLcParenBoth"/>
            </a:pPr>
            <a:r>
              <a:rPr lang="en-US" sz="2400" b="1" dirty="0" smtClean="0">
                <a:latin typeface="Times New Roman" panose="02020603050405020304" pitchFamily="18" charset="0"/>
                <a:ea typeface="Times New Roman" panose="02020603050405020304" pitchFamily="18" charset="0"/>
              </a:rPr>
              <a:t>Governance </a:t>
            </a:r>
            <a:endParaRPr lang="en-US" sz="2400" dirty="0">
              <a:latin typeface="Times New Roman" panose="02020603050405020304" pitchFamily="18" charset="0"/>
              <a:ea typeface="Times New Roman" panose="02020603050405020304" pitchFamily="18" charset="0"/>
            </a:endParaRPr>
          </a:p>
          <a:p>
            <a:pPr marL="0" marR="0" indent="0" algn="just">
              <a:lnSpc>
                <a:spcPct val="220000"/>
              </a:lnSpc>
              <a:spcBef>
                <a:spcPts val="0"/>
              </a:spcBef>
              <a:spcAft>
                <a:spcPts val="0"/>
              </a:spcAft>
              <a:buNone/>
            </a:pPr>
            <a:r>
              <a:rPr lang="en-US" sz="2400" dirty="0">
                <a:latin typeface="Times New Roman" panose="02020603050405020304" pitchFamily="18" charset="0"/>
                <a:ea typeface="Times New Roman" panose="02020603050405020304" pitchFamily="18" charset="0"/>
              </a:rPr>
              <a:t>The company has suffered some setbacks due to lack of proper structures and pathways in governance. However, being fully aware of its mandate, the Board of Directors is committed to resolving all outstanding mishaps moving to the future as may be outlined in the guiding legal framework and sectoral regulations. On behalf of the Board, I urge all the actors to do their bit especially the Management and the entire staff to </a:t>
            </a:r>
            <a:r>
              <a:rPr lang="en-US" sz="2400" dirty="0" err="1">
                <a:latin typeface="Times New Roman" panose="02020603050405020304" pitchFamily="18" charset="0"/>
                <a:ea typeface="Times New Roman" panose="02020603050405020304" pitchFamily="18" charset="0"/>
              </a:rPr>
              <a:t>realise</a:t>
            </a:r>
            <a:r>
              <a:rPr lang="en-US" sz="2400" dirty="0">
                <a:latin typeface="Times New Roman" panose="02020603050405020304" pitchFamily="18" charset="0"/>
                <a:ea typeface="Times New Roman" panose="02020603050405020304" pitchFamily="18" charset="0"/>
              </a:rPr>
              <a:t> a better Company. </a:t>
            </a:r>
          </a:p>
          <a:p>
            <a:pPr marL="0" indent="0">
              <a:lnSpc>
                <a:spcPct val="220000"/>
              </a:lnSpc>
              <a:buNone/>
            </a:pPr>
            <a:r>
              <a:rPr lang="en-US" sz="2400" kern="0" dirty="0">
                <a:solidFill>
                  <a:srgbClr val="000000"/>
                </a:solidFill>
                <a:latin typeface="Times New Roman" panose="02020603050405020304" pitchFamily="18" charset="0"/>
                <a:ea typeface="Times New Roman" panose="02020603050405020304" pitchFamily="18" charset="0"/>
              </a:rPr>
              <a:t>I am hopeful that later in this meeting as scheduled; we shall have two new directors to take over the vacancies created by the resignations of Directors </a:t>
            </a:r>
            <a:r>
              <a:rPr lang="en-US" sz="2400" kern="0" dirty="0" err="1">
                <a:solidFill>
                  <a:srgbClr val="000000"/>
                </a:solidFill>
                <a:latin typeface="Times New Roman" panose="02020603050405020304" pitchFamily="18" charset="0"/>
                <a:ea typeface="Times New Roman" panose="02020603050405020304" pitchFamily="18" charset="0"/>
              </a:rPr>
              <a:t>Luceta</a:t>
            </a:r>
            <a:r>
              <a:rPr lang="en-US" sz="2400" kern="0" dirty="0">
                <a:solidFill>
                  <a:srgbClr val="000000"/>
                </a:solidFill>
                <a:latin typeface="Times New Roman" panose="02020603050405020304" pitchFamily="18" charset="0"/>
                <a:ea typeface="Times New Roman" panose="02020603050405020304" pitchFamily="18" charset="0"/>
              </a:rPr>
              <a:t> </a:t>
            </a:r>
            <a:r>
              <a:rPr lang="en-US" sz="2400" kern="0" dirty="0" err="1">
                <a:solidFill>
                  <a:srgbClr val="000000"/>
                </a:solidFill>
                <a:latin typeface="Times New Roman" panose="02020603050405020304" pitchFamily="18" charset="0"/>
                <a:ea typeface="Times New Roman" panose="02020603050405020304" pitchFamily="18" charset="0"/>
              </a:rPr>
              <a:t>Njeri</a:t>
            </a:r>
            <a:r>
              <a:rPr lang="en-US" sz="2400" kern="0" dirty="0">
                <a:solidFill>
                  <a:srgbClr val="000000"/>
                </a:solidFill>
                <a:latin typeface="Times New Roman" panose="02020603050405020304" pitchFamily="18" charset="0"/>
                <a:ea typeface="Times New Roman" panose="02020603050405020304" pitchFamily="18" charset="0"/>
              </a:rPr>
              <a:t> </a:t>
            </a:r>
            <a:r>
              <a:rPr lang="en-US" sz="2400" kern="0" dirty="0" err="1">
                <a:solidFill>
                  <a:srgbClr val="000000"/>
                </a:solidFill>
                <a:latin typeface="Times New Roman" panose="02020603050405020304" pitchFamily="18" charset="0"/>
                <a:ea typeface="Times New Roman" panose="02020603050405020304" pitchFamily="18" charset="0"/>
              </a:rPr>
              <a:t>Ngari</a:t>
            </a:r>
            <a:r>
              <a:rPr lang="en-US" sz="2400" kern="0" dirty="0">
                <a:solidFill>
                  <a:srgbClr val="000000"/>
                </a:solidFill>
                <a:latin typeface="Times New Roman" panose="02020603050405020304" pitchFamily="18" charset="0"/>
                <a:ea typeface="Times New Roman" panose="02020603050405020304" pitchFamily="18" charset="0"/>
              </a:rPr>
              <a:t> and Jane </a:t>
            </a:r>
            <a:r>
              <a:rPr lang="en-US" sz="2400" kern="0" dirty="0" err="1">
                <a:solidFill>
                  <a:srgbClr val="000000"/>
                </a:solidFill>
                <a:latin typeface="Times New Roman" panose="02020603050405020304" pitchFamily="18" charset="0"/>
                <a:ea typeface="Times New Roman" panose="02020603050405020304" pitchFamily="18" charset="0"/>
              </a:rPr>
              <a:t>Gicuku</a:t>
            </a:r>
            <a:r>
              <a:rPr lang="en-US" sz="2400" kern="0" dirty="0">
                <a:solidFill>
                  <a:srgbClr val="000000"/>
                </a:solidFill>
                <a:latin typeface="Times New Roman" panose="02020603050405020304" pitchFamily="18" charset="0"/>
                <a:ea typeface="Times New Roman" panose="02020603050405020304" pitchFamily="18" charset="0"/>
              </a:rPr>
              <a:t> </a:t>
            </a:r>
            <a:r>
              <a:rPr lang="en-US" sz="2400" kern="0" dirty="0" err="1">
                <a:solidFill>
                  <a:srgbClr val="000000"/>
                </a:solidFill>
                <a:latin typeface="Times New Roman" panose="02020603050405020304" pitchFamily="18" charset="0"/>
                <a:ea typeface="Times New Roman" panose="02020603050405020304" pitchFamily="18" charset="0"/>
              </a:rPr>
              <a:t>Mugo</a:t>
            </a:r>
            <a:r>
              <a:rPr lang="en-US" sz="2400" kern="0" dirty="0">
                <a:solidFill>
                  <a:srgbClr val="000000"/>
                </a:solidFill>
                <a:latin typeface="Times New Roman" panose="02020603050405020304" pitchFamily="18" charset="0"/>
                <a:ea typeface="Times New Roman" panose="02020603050405020304" pitchFamily="18" charset="0"/>
              </a:rPr>
              <a:t> for different but valid reasons. The coming on board of the two directors will </a:t>
            </a:r>
            <a:endParaRPr lang="en-US" sz="2400" dirty="0"/>
          </a:p>
        </p:txBody>
      </p:sp>
    </p:spTree>
    <p:extLst>
      <p:ext uri="{BB962C8B-B14F-4D97-AF65-F5344CB8AC3E}">
        <p14:creationId xmlns:p14="http://schemas.microsoft.com/office/powerpoint/2010/main" val="4011356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38" y="69088"/>
            <a:ext cx="8596668" cy="1320800"/>
          </a:xfrm>
        </p:spPr>
        <p:txBody>
          <a:bodyPr>
            <a:normAutofit fontScale="90000"/>
          </a:bodyPr>
          <a:lstStyle/>
          <a:p>
            <a:pPr marL="342900" lvl="0" indent="-342900">
              <a:lnSpc>
                <a:spcPct val="220000"/>
              </a:lnSpc>
              <a:spcBef>
                <a:spcPts val="0"/>
              </a:spcBef>
            </a:pPr>
            <a:r>
              <a:rPr lang="en-US" b="1" dirty="0">
                <a:solidFill>
                  <a:prstClr val="black"/>
                </a:solidFill>
                <a:latin typeface="Times New Roman" panose="02020603050405020304" pitchFamily="18" charset="0"/>
                <a:ea typeface="Times New Roman" panose="02020603050405020304" pitchFamily="18" charset="0"/>
                <a:cs typeface="+mn-cs"/>
              </a:rPr>
              <a:t>Governance </a:t>
            </a:r>
            <a:r>
              <a:rPr lang="en-US" b="1" dirty="0" smtClean="0">
                <a:solidFill>
                  <a:prstClr val="black"/>
                </a:solidFill>
                <a:latin typeface="Times New Roman" panose="02020603050405020304" pitchFamily="18" charset="0"/>
                <a:ea typeface="Times New Roman" panose="02020603050405020304" pitchFamily="18" charset="0"/>
                <a:cs typeface="+mn-cs"/>
              </a:rPr>
              <a:t>….cont</a:t>
            </a:r>
            <a:r>
              <a:rPr lang="en-US" sz="2200" b="1" dirty="0" smtClean="0">
                <a:solidFill>
                  <a:prstClr val="black"/>
                </a:solidFill>
                <a:latin typeface="Times New Roman" panose="02020603050405020304" pitchFamily="18" charset="0"/>
                <a:ea typeface="Times New Roman" panose="02020603050405020304" pitchFamily="18" charset="0"/>
                <a:cs typeface="+mn-cs"/>
              </a:rPr>
              <a:t>.</a:t>
            </a:r>
            <a:r>
              <a:rPr lang="en-US" sz="2200" dirty="0">
                <a:solidFill>
                  <a:prstClr val="black"/>
                </a:solidFill>
                <a:latin typeface="Times New Roman" panose="02020603050405020304" pitchFamily="18" charset="0"/>
                <a:ea typeface="Times New Roman" panose="02020603050405020304" pitchFamily="18" charset="0"/>
                <a:cs typeface="+mn-cs"/>
              </a:rPr>
              <a:t/>
            </a:r>
            <a:br>
              <a:rPr lang="en-US" sz="2200" dirty="0">
                <a:solidFill>
                  <a:prstClr val="black"/>
                </a:solidFill>
                <a:latin typeface="Times New Roman" panose="02020603050405020304" pitchFamily="18" charset="0"/>
                <a:ea typeface="Times New Roman" panose="02020603050405020304" pitchFamily="18" charset="0"/>
                <a:cs typeface="+mn-cs"/>
              </a:rPr>
            </a:br>
            <a:endParaRPr lang="en-US" dirty="0"/>
          </a:p>
        </p:txBody>
      </p:sp>
      <p:sp>
        <p:nvSpPr>
          <p:cNvPr id="3" name="Content Placeholder 2"/>
          <p:cNvSpPr>
            <a:spLocks noGrp="1"/>
          </p:cNvSpPr>
          <p:nvPr>
            <p:ph idx="1"/>
          </p:nvPr>
        </p:nvSpPr>
        <p:spPr>
          <a:xfrm>
            <a:off x="454152" y="1389888"/>
            <a:ext cx="11067288" cy="5596127"/>
          </a:xfrm>
        </p:spPr>
        <p:txBody>
          <a:bodyPr>
            <a:normAutofit fontScale="92500" lnSpcReduction="10000"/>
          </a:bodyPr>
          <a:lstStyle/>
          <a:p>
            <a:pPr marL="0" indent="0">
              <a:lnSpc>
                <a:spcPct val="200000"/>
              </a:lnSpc>
              <a:buNone/>
            </a:pPr>
            <a:r>
              <a:rPr lang="en-US" sz="2800" kern="0" dirty="0">
                <a:solidFill>
                  <a:srgbClr val="000000"/>
                </a:solidFill>
                <a:latin typeface="Times New Roman" panose="02020603050405020304" pitchFamily="18" charset="0"/>
                <a:ea typeface="Times New Roman" panose="02020603050405020304" pitchFamily="18" charset="0"/>
              </a:rPr>
              <a:t>ensure that there are no gaps and that the Board will continue performing its duties without hitches. Fully aware that the Selection Committee had their session over the same, I urge this forum to expedite the process once the opportune moment comes.  Further, I take this opportunity to pass a warm welcome note to the two in advance and wish them healthy and fruitful moments of directorship.  To the two lady directors who have left, we wish them well in their service to humanity in other sectors.</a:t>
            </a:r>
            <a:endParaRPr lang="en-US" sz="2800" dirty="0"/>
          </a:p>
        </p:txBody>
      </p:sp>
    </p:spTree>
    <p:extLst>
      <p:ext uri="{BB962C8B-B14F-4D97-AF65-F5344CB8AC3E}">
        <p14:creationId xmlns:p14="http://schemas.microsoft.com/office/powerpoint/2010/main" val="4180027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448" y="326008"/>
            <a:ext cx="10966704" cy="6989191"/>
          </a:xfrm>
        </p:spPr>
        <p:txBody>
          <a:bodyPr>
            <a:normAutofit fontScale="85000" lnSpcReduction="10000"/>
          </a:bodyPr>
          <a:lstStyle/>
          <a:p>
            <a:pPr marL="342900" marR="0" lvl="0" indent="-342900" algn="just">
              <a:lnSpc>
                <a:spcPct val="220000"/>
              </a:lnSpc>
              <a:spcBef>
                <a:spcPts val="0"/>
              </a:spcBef>
              <a:spcAft>
                <a:spcPts val="0"/>
              </a:spcAft>
              <a:buFont typeface="+mj-lt"/>
              <a:buAutoNum type="romanLcParenBoth"/>
            </a:pPr>
            <a:r>
              <a:rPr lang="en-US" sz="2800" b="1" dirty="0">
                <a:latin typeface="Times New Roman" panose="02020603050405020304" pitchFamily="18" charset="0"/>
                <a:ea typeface="Times New Roman" panose="02020603050405020304" pitchFamily="18" charset="0"/>
              </a:rPr>
              <a:t>Development </a:t>
            </a:r>
            <a:r>
              <a:rPr lang="en-US" sz="2800" b="1" dirty="0" err="1">
                <a:latin typeface="Times New Roman" panose="02020603050405020304" pitchFamily="18" charset="0"/>
                <a:ea typeface="Times New Roman" panose="02020603050405020304" pitchFamily="18" charset="0"/>
              </a:rPr>
              <a:t>Programmes</a:t>
            </a:r>
            <a:r>
              <a:rPr lang="en-US" sz="2800" b="1" dirty="0">
                <a:latin typeface="Times New Roman" panose="02020603050405020304" pitchFamily="18" charset="0"/>
                <a:ea typeface="Times New Roman" panose="02020603050405020304" pitchFamily="18" charset="0"/>
              </a:rPr>
              <a:t> and Natural phenomena</a:t>
            </a:r>
            <a:endParaRPr lang="en-US" sz="2800" dirty="0">
              <a:latin typeface="Times New Roman" panose="02020603050405020304" pitchFamily="18" charset="0"/>
              <a:ea typeface="Times New Roman" panose="02020603050405020304" pitchFamily="18" charset="0"/>
            </a:endParaRPr>
          </a:p>
          <a:p>
            <a:pPr marL="0" marR="0" indent="0" algn="just">
              <a:lnSpc>
                <a:spcPct val="220000"/>
              </a:lnSpc>
              <a:spcBef>
                <a:spcPts val="0"/>
              </a:spcBef>
              <a:spcAft>
                <a:spcPts val="0"/>
              </a:spcAft>
              <a:buNone/>
            </a:pPr>
            <a:r>
              <a:rPr lang="en-US" sz="2800" dirty="0">
                <a:latin typeface="Times New Roman" panose="02020603050405020304" pitchFamily="18" charset="0"/>
                <a:ea typeface="Times New Roman" panose="02020603050405020304" pitchFamily="18" charset="0"/>
              </a:rPr>
              <a:t>As experienced by other sectors, the Covid-19 Pandemic had serious effects on the water service providers, </a:t>
            </a:r>
            <a:r>
              <a:rPr lang="en-US" sz="2800" dirty="0" err="1">
                <a:latin typeface="Times New Roman" panose="02020603050405020304" pitchFamily="18" charset="0"/>
                <a:ea typeface="Times New Roman" panose="02020603050405020304" pitchFamily="18" charset="0"/>
              </a:rPr>
              <a:t>Embewasco</a:t>
            </a:r>
            <a:r>
              <a:rPr lang="en-US" sz="2800" dirty="0">
                <a:latin typeface="Times New Roman" panose="02020603050405020304" pitchFamily="18" charset="0"/>
                <a:ea typeface="Times New Roman" panose="02020603050405020304" pitchFamily="18" charset="0"/>
              </a:rPr>
              <a:t> included. Shortly into the recovery phase, the nation has experienced a wave of El Nino rains in the month of November. The flooding and associated debris have not spared our pipelines especially on steep grounds. Blockages have also been common hence failed water supply. </a:t>
            </a:r>
          </a:p>
          <a:p>
            <a:pPr marL="0" marR="0" indent="0" algn="just">
              <a:lnSpc>
                <a:spcPct val="220000"/>
              </a:lnSpc>
              <a:spcBef>
                <a:spcPts val="0"/>
              </a:spcBef>
              <a:spcAft>
                <a:spcPts val="0"/>
              </a:spcAft>
              <a:buNone/>
            </a:pPr>
            <a:r>
              <a:rPr lang="en-US" sz="2800" dirty="0">
                <a:latin typeface="Times New Roman" panose="02020603050405020304" pitchFamily="18" charset="0"/>
                <a:ea typeface="Times New Roman" panose="02020603050405020304" pitchFamily="18" charset="0"/>
              </a:rPr>
              <a:t>On the other hand, development </a:t>
            </a:r>
            <a:r>
              <a:rPr lang="en-US" sz="2800" dirty="0" err="1">
                <a:latin typeface="Times New Roman" panose="02020603050405020304" pitchFamily="18" charset="0"/>
                <a:ea typeface="Times New Roman" panose="02020603050405020304" pitchFamily="18" charset="0"/>
              </a:rPr>
              <a:t>programmes</a:t>
            </a:r>
            <a:r>
              <a:rPr lang="en-US" sz="2800" dirty="0">
                <a:latin typeface="Times New Roman" panose="02020603050405020304" pitchFamily="18" charset="0"/>
                <a:ea typeface="Times New Roman" panose="02020603050405020304" pitchFamily="18" charset="0"/>
              </a:rPr>
              <a:t> especially the road infrastructure works have had a major negative impact on the company’s water infrastructure.</a:t>
            </a:r>
          </a:p>
          <a:p>
            <a:pPr marL="0" marR="0" algn="just">
              <a:lnSpc>
                <a:spcPct val="115000"/>
              </a:lnSpc>
              <a:spcBef>
                <a:spcPts val="0"/>
              </a:spcBef>
              <a:spcAft>
                <a:spcPts val="0"/>
              </a:spcAft>
            </a:pPr>
            <a:endParaRPr lang="en-US" dirty="0"/>
          </a:p>
        </p:txBody>
      </p:sp>
    </p:spTree>
    <p:extLst>
      <p:ext uri="{BB962C8B-B14F-4D97-AF65-F5344CB8AC3E}">
        <p14:creationId xmlns:p14="http://schemas.microsoft.com/office/powerpoint/2010/main" val="133819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448" y="262000"/>
            <a:ext cx="10655808" cy="7089776"/>
          </a:xfrm>
        </p:spPr>
        <p:txBody>
          <a:bodyPr>
            <a:normAutofit/>
          </a:bodyPr>
          <a:lstStyle/>
          <a:p>
            <a:pPr marL="0" marR="0" indent="0" algn="just">
              <a:lnSpc>
                <a:spcPct val="200000"/>
              </a:lnSpc>
              <a:spcBef>
                <a:spcPts val="0"/>
              </a:spcBef>
              <a:spcAft>
                <a:spcPts val="0"/>
              </a:spcAft>
              <a:buNone/>
            </a:pPr>
            <a:r>
              <a:rPr lang="en-US" sz="2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As I conclude my remarks, I wish to express sincere appreciation to all our partners and collaborators for their continued support. More specifically, we acknowledge </a:t>
            </a:r>
          </a:p>
          <a:p>
            <a:pPr marL="0" marR="0" indent="0" algn="just">
              <a:lnSpc>
                <a:spcPct val="200000"/>
              </a:lnSpc>
              <a:spcBef>
                <a:spcPts val="0"/>
              </a:spcBef>
              <a:spcAft>
                <a:spcPts val="0"/>
              </a:spcAft>
              <a:buNone/>
            </a:pPr>
            <a:r>
              <a:rPr lang="en-US" sz="24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TWWDA </a:t>
            </a:r>
            <a:r>
              <a:rPr lang="en-US" sz="24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for the on-going pipe replacement and improvement works on both schemes; Embu County Government for the unconditional technical support and general coordination and the Water Police Unit for their invaluable input in debt recovery and law enforcement in our operations whenever called upon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65354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064" y="371728"/>
            <a:ext cx="10902696" cy="6660007"/>
          </a:xfrm>
        </p:spPr>
        <p:txBody>
          <a:bodyPr>
            <a:normAutofit fontScale="70000" lnSpcReduction="20000"/>
          </a:bodyPr>
          <a:lstStyle/>
          <a:p>
            <a:pPr marL="0" marR="0" algn="just">
              <a:lnSpc>
                <a:spcPct val="220000"/>
              </a:lnSpc>
              <a:spcBef>
                <a:spcPts val="0"/>
              </a:spcBef>
              <a:spcAft>
                <a:spcPts val="0"/>
              </a:spcAft>
            </a:pPr>
            <a:endParaRPr lang="en-US" sz="3100" dirty="0" smtClean="0">
              <a:effectLst/>
              <a:latin typeface="Times New Roman" panose="02020603050405020304" pitchFamily="18" charset="0"/>
              <a:ea typeface="Times New Roman" panose="02020603050405020304" pitchFamily="18" charset="0"/>
            </a:endParaRPr>
          </a:p>
          <a:p>
            <a:pPr marL="0" marR="0" indent="0" algn="just">
              <a:lnSpc>
                <a:spcPct val="220000"/>
              </a:lnSpc>
              <a:spcBef>
                <a:spcPts val="0"/>
              </a:spcBef>
              <a:spcAft>
                <a:spcPts val="0"/>
              </a:spcAft>
              <a:buNone/>
            </a:pPr>
            <a:r>
              <a:rPr lang="en-US" sz="3100" dirty="0">
                <a:solidFill>
                  <a:schemeClr val="tx1"/>
                </a:solidFill>
                <a:latin typeface="Times New Roman" panose="02020603050405020304" pitchFamily="18" charset="0"/>
                <a:ea typeface="Times New Roman" panose="02020603050405020304" pitchFamily="18" charset="0"/>
              </a:rPr>
              <a:t>As we enter the festive season, I wish to extend my best wishes to all. Merry Christmas and Happy and Prosperous New Year 2024.</a:t>
            </a:r>
            <a:endParaRPr lang="en-US" sz="3100" dirty="0" smtClean="0">
              <a:solidFill>
                <a:schemeClr val="tx1"/>
              </a:solidFill>
              <a:effectLst/>
              <a:latin typeface="Times New Roman" panose="02020603050405020304" pitchFamily="18" charset="0"/>
              <a:ea typeface="Times New Roman" panose="02020603050405020304" pitchFamily="18" charset="0"/>
            </a:endParaRPr>
          </a:p>
          <a:p>
            <a:pPr marL="0" marR="0" algn="just">
              <a:lnSpc>
                <a:spcPct val="220000"/>
              </a:lnSpc>
              <a:spcBef>
                <a:spcPts val="0"/>
              </a:spcBef>
              <a:spcAft>
                <a:spcPts val="0"/>
              </a:spcAft>
            </a:pPr>
            <a:endParaRPr lang="en-US" sz="3100" dirty="0" smtClean="0">
              <a:effectLst/>
              <a:latin typeface="Times New Roman" panose="02020603050405020304" pitchFamily="18" charset="0"/>
              <a:ea typeface="Times New Roman" panose="02020603050405020304" pitchFamily="18" charset="0"/>
            </a:endParaRPr>
          </a:p>
          <a:p>
            <a:pPr marL="0" marR="0" indent="0" algn="just">
              <a:lnSpc>
                <a:spcPct val="220000"/>
              </a:lnSpc>
              <a:spcBef>
                <a:spcPts val="0"/>
              </a:spcBef>
              <a:spcAft>
                <a:spcPts val="800"/>
              </a:spcAft>
              <a:buNone/>
            </a:pPr>
            <a:r>
              <a:rPr lang="en-US" sz="3100" dirty="0" smtClean="0">
                <a:solidFill>
                  <a:srgbClr val="000000"/>
                </a:solidFill>
                <a:effectLst/>
                <a:latin typeface="Times New Roman" panose="02020603050405020304" pitchFamily="18" charset="0"/>
                <a:ea typeface="Bookman Old Style" panose="02050604050505020204" pitchFamily="18" charset="0"/>
              </a:rPr>
              <a:t>May God bless </a:t>
            </a:r>
            <a:r>
              <a:rPr lang="en-US" sz="3100" dirty="0" err="1" smtClean="0">
                <a:solidFill>
                  <a:srgbClr val="000000"/>
                </a:solidFill>
                <a:effectLst/>
                <a:latin typeface="Times New Roman" panose="02020603050405020304" pitchFamily="18" charset="0"/>
                <a:ea typeface="Bookman Old Style" panose="02050604050505020204" pitchFamily="18" charset="0"/>
              </a:rPr>
              <a:t>Embewasco</a:t>
            </a:r>
            <a:r>
              <a:rPr lang="en-US" sz="3100" dirty="0" smtClean="0">
                <a:solidFill>
                  <a:srgbClr val="000000"/>
                </a:solidFill>
                <a:effectLst/>
                <a:latin typeface="Times New Roman" panose="02020603050405020304" pitchFamily="18" charset="0"/>
                <a:ea typeface="Bookman Old Style" panose="02050604050505020204" pitchFamily="18" charset="0"/>
              </a:rPr>
              <a:t>, May God bless us all.</a:t>
            </a:r>
            <a:endParaRPr lang="en-US" sz="3100" dirty="0" smtClean="0">
              <a:effectLst/>
              <a:latin typeface="Times New Roman" panose="02020603050405020304" pitchFamily="18" charset="0"/>
              <a:ea typeface="Times New Roman" panose="02020603050405020304" pitchFamily="18" charset="0"/>
            </a:endParaRPr>
          </a:p>
          <a:p>
            <a:pPr marL="0" marR="0" indent="0" algn="just">
              <a:lnSpc>
                <a:spcPct val="220000"/>
              </a:lnSpc>
              <a:spcBef>
                <a:spcPts val="0"/>
              </a:spcBef>
              <a:spcAft>
                <a:spcPts val="800"/>
              </a:spcAft>
              <a:buNone/>
            </a:pPr>
            <a:r>
              <a:rPr lang="en-US" sz="3100" smtClean="0">
                <a:solidFill>
                  <a:srgbClr val="000000"/>
                </a:solidFill>
                <a:effectLst/>
                <a:latin typeface="Times New Roman" panose="02020603050405020304" pitchFamily="18" charset="0"/>
                <a:ea typeface="Bookman Old Style" panose="02050604050505020204" pitchFamily="18" charset="0"/>
              </a:rPr>
              <a:t>Thank you.</a:t>
            </a:r>
            <a:endParaRPr lang="en-US" sz="3100" dirty="0" smtClean="0">
              <a:effectLst/>
              <a:latin typeface="Times New Roman" panose="02020603050405020304" pitchFamily="18" charset="0"/>
              <a:ea typeface="Times New Roman" panose="02020603050405020304" pitchFamily="18" charset="0"/>
            </a:endParaRPr>
          </a:p>
          <a:p>
            <a:pPr marL="0" marR="0" indent="0" algn="just">
              <a:lnSpc>
                <a:spcPct val="220000"/>
              </a:lnSpc>
              <a:spcBef>
                <a:spcPts val="0"/>
              </a:spcBef>
              <a:spcAft>
                <a:spcPts val="800"/>
              </a:spcAft>
              <a:buNone/>
            </a:pPr>
            <a:r>
              <a:rPr lang="en-US" sz="3100" dirty="0" smtClean="0">
                <a:solidFill>
                  <a:srgbClr val="000000"/>
                </a:solidFill>
                <a:effectLst/>
                <a:latin typeface="Times New Roman" panose="02020603050405020304" pitchFamily="18" charset="0"/>
                <a:ea typeface="Times New Roman" panose="02020603050405020304" pitchFamily="18" charset="0"/>
              </a:rPr>
              <a:t> </a:t>
            </a:r>
            <a:endParaRPr lang="en-US" sz="3100" dirty="0" smtClean="0">
              <a:effectLst/>
              <a:latin typeface="Times New Roman" panose="02020603050405020304" pitchFamily="18" charset="0"/>
              <a:ea typeface="Times New Roman" panose="02020603050405020304" pitchFamily="18" charset="0"/>
            </a:endParaRPr>
          </a:p>
          <a:p>
            <a:pPr marL="0" marR="0" indent="0" algn="just">
              <a:lnSpc>
                <a:spcPct val="220000"/>
              </a:lnSpc>
              <a:spcBef>
                <a:spcPts val="0"/>
              </a:spcBef>
              <a:spcAft>
                <a:spcPts val="0"/>
              </a:spcAft>
              <a:buNone/>
            </a:pPr>
            <a:r>
              <a:rPr lang="en-US" sz="3100" b="1" dirty="0" smtClean="0">
                <a:effectLst/>
                <a:latin typeface="Times New Roman" panose="02020603050405020304" pitchFamily="18" charset="0"/>
                <a:ea typeface="Times New Roman" panose="02020603050405020304" pitchFamily="18" charset="0"/>
              </a:rPr>
              <a:t> JACKSON KINYUA NJANA</a:t>
            </a:r>
            <a:endParaRPr lang="en-US" sz="3100" dirty="0" smtClean="0">
              <a:effectLst/>
              <a:latin typeface="Times New Roman" panose="02020603050405020304" pitchFamily="18" charset="0"/>
              <a:ea typeface="Times New Roman" panose="02020603050405020304" pitchFamily="18" charset="0"/>
            </a:endParaRPr>
          </a:p>
          <a:p>
            <a:pPr marL="0" marR="0" indent="0" algn="just">
              <a:lnSpc>
                <a:spcPct val="220000"/>
              </a:lnSpc>
              <a:spcBef>
                <a:spcPts val="0"/>
              </a:spcBef>
              <a:spcAft>
                <a:spcPts val="0"/>
              </a:spcAft>
              <a:buNone/>
            </a:pPr>
            <a:r>
              <a:rPr lang="en-US" sz="3100" b="1" u="sng" dirty="0" smtClean="0">
                <a:effectLst/>
                <a:latin typeface="Times New Roman" panose="02020603050405020304" pitchFamily="18" charset="0"/>
                <a:ea typeface="Times New Roman" panose="02020603050405020304" pitchFamily="18" charset="0"/>
              </a:rPr>
              <a:t>CHAIRMAN, BOD EMBEWASCO</a:t>
            </a:r>
            <a:endParaRPr lang="en-US" sz="3100" dirty="0" smtClean="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1488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064" y="326008"/>
            <a:ext cx="10600944" cy="5818760"/>
          </a:xfrm>
        </p:spPr>
        <p:txBody>
          <a:bodyPr/>
          <a:lstStyle/>
          <a:p>
            <a:pPr marL="0" marR="0" indent="0">
              <a:lnSpc>
                <a:spcPct val="200000"/>
              </a:lnSpc>
              <a:spcBef>
                <a:spcPts val="0"/>
              </a:spcBef>
              <a:spcAft>
                <a:spcPts val="800"/>
              </a:spcAft>
              <a:buNone/>
            </a:pPr>
            <a:r>
              <a:rPr lang="en-US" sz="3600" b="1" dirty="0">
                <a:latin typeface="Times New Roman" panose="02020603050405020304" pitchFamily="18" charset="0"/>
                <a:ea typeface="Book Antiqua" panose="02040602050305030304" pitchFamily="18" charset="0"/>
              </a:rPr>
              <a:t>ANNUAL GENERAL MEETING HELD ON 8</a:t>
            </a:r>
            <a:r>
              <a:rPr lang="en-US" sz="3600" b="1" baseline="30000" dirty="0">
                <a:latin typeface="Times New Roman" panose="02020603050405020304" pitchFamily="18" charset="0"/>
                <a:ea typeface="Book Antiqua" panose="02040602050305030304" pitchFamily="18" charset="0"/>
              </a:rPr>
              <a:t>TH</a:t>
            </a:r>
            <a:r>
              <a:rPr lang="en-US" sz="3600" b="1" dirty="0">
                <a:latin typeface="Times New Roman" panose="02020603050405020304" pitchFamily="18" charset="0"/>
                <a:ea typeface="Book Antiqua" panose="02040602050305030304" pitchFamily="18" charset="0"/>
              </a:rPr>
              <a:t> DECEMBER  2023 AT HOTEL EASTERN SIAKAGO </a:t>
            </a:r>
            <a:endParaRPr lang="en-US" sz="3600" dirty="0">
              <a:latin typeface="Times New Roman" panose="02020603050405020304" pitchFamily="18" charset="0"/>
              <a:ea typeface="Times New Roman" panose="02020603050405020304" pitchFamily="18" charset="0"/>
            </a:endParaRPr>
          </a:p>
          <a:p>
            <a:pPr marL="0" marR="0" indent="0" algn="just">
              <a:lnSpc>
                <a:spcPct val="200000"/>
              </a:lnSpc>
              <a:spcBef>
                <a:spcPts val="0"/>
              </a:spcBef>
              <a:spcAft>
                <a:spcPts val="800"/>
              </a:spcAft>
              <a:buNone/>
            </a:pPr>
            <a:r>
              <a:rPr lang="en-US" sz="3600" b="1" dirty="0">
                <a:latin typeface="Times New Roman" panose="02020603050405020304" pitchFamily="18" charset="0"/>
                <a:ea typeface="Book Antiqua" panose="02040602050305030304" pitchFamily="18" charset="0"/>
              </a:rPr>
              <a:t>CHAIRMAN’S REPORT</a:t>
            </a:r>
            <a:endParaRPr lang="en-US" sz="36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9684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032" y="252856"/>
            <a:ext cx="10527792" cy="6138799"/>
          </a:xfrm>
        </p:spPr>
        <p:txBody>
          <a:bodyPr>
            <a:normAutofit/>
          </a:bodyPr>
          <a:lstStyle/>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The County Government of Embu representatives</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The Board of Directors and Management of </a:t>
            </a:r>
            <a:r>
              <a:rPr lang="en-US" sz="2800" dirty="0" err="1">
                <a:latin typeface="Times New Roman" panose="02020603050405020304" pitchFamily="18" charset="0"/>
                <a:ea typeface="Times New Roman" panose="02020603050405020304" pitchFamily="18" charset="0"/>
              </a:rPr>
              <a:t>Embewasco</a:t>
            </a:r>
            <a:endParaRPr lang="en-US" sz="2800" dirty="0">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The Company Secretary</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The office of the Auditor General </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The Water Services Regulatory Board (WASREB)</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The </a:t>
            </a:r>
            <a:r>
              <a:rPr lang="en-US" sz="2800" dirty="0" err="1">
                <a:latin typeface="Times New Roman" panose="02020603050405020304" pitchFamily="18" charset="0"/>
                <a:ea typeface="Times New Roman" panose="02020603050405020304" pitchFamily="18" charset="0"/>
              </a:rPr>
              <a:t>Tana</a:t>
            </a:r>
            <a:r>
              <a:rPr lang="en-US" sz="2800" dirty="0">
                <a:latin typeface="Times New Roman" panose="02020603050405020304" pitchFamily="18" charset="0"/>
                <a:ea typeface="Times New Roman" panose="02020603050405020304" pitchFamily="18" charset="0"/>
              </a:rPr>
              <a:t> Water Works Development Agency (TWWDA)</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Water Resources Authority</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Water Sector Trust Fund</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Our Partners and collaborators</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Our esteemed stakeholders and other invited guests</a:t>
            </a:r>
            <a:r>
              <a:rPr lang="en-US" sz="2800" dirty="0">
                <a:latin typeface="Times New Roman" panose="02020603050405020304" pitchFamily="18" charset="0"/>
                <a:ea typeface="Bookman Old Style" panose="02050604050505020204" pitchFamily="18" charset="0"/>
              </a:rPr>
              <a:t> </a:t>
            </a:r>
            <a:r>
              <a:rPr lang="en-US" sz="2800" dirty="0">
                <a:highlight>
                  <a:srgbClr val="FFFF00"/>
                </a:highlight>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 </a:t>
            </a:r>
          </a:p>
          <a:p>
            <a:pPr marL="0" marR="0" indent="0" algn="just">
              <a:lnSpc>
                <a:spcPct val="115000"/>
              </a:lnSpc>
              <a:spcBef>
                <a:spcPts val="0"/>
              </a:spcBef>
              <a:spcAft>
                <a:spcPts val="0"/>
              </a:spcAft>
              <a:buNone/>
            </a:pPr>
            <a:r>
              <a:rPr lang="en-US" sz="2800" dirty="0">
                <a:latin typeface="Times New Roman" panose="02020603050405020304" pitchFamily="18" charset="0"/>
                <a:ea typeface="Times New Roman" panose="02020603050405020304" pitchFamily="18" charset="0"/>
              </a:rPr>
              <a:t>Ladies and gentlemen, </a:t>
            </a:r>
            <a:r>
              <a:rPr lang="en-US" sz="2800" dirty="0">
                <a:latin typeface="Times New Roman" panose="02020603050405020304" pitchFamily="18" charset="0"/>
                <a:ea typeface="Bookman Old Style" panose="02050604050505020204" pitchFamily="18" charset="0"/>
              </a:rPr>
              <a:t> </a:t>
            </a:r>
            <a:endParaRPr lang="en-US" sz="2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16468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32" y="88264"/>
            <a:ext cx="10939272" cy="6952615"/>
          </a:xfrm>
        </p:spPr>
        <p:txBody>
          <a:bodyPr>
            <a:normAutofit/>
          </a:bodyPr>
          <a:lstStyle/>
          <a:p>
            <a:pPr marL="0" marR="0" indent="0" algn="just">
              <a:lnSpc>
                <a:spcPct val="220000"/>
              </a:lnSpc>
              <a:spcBef>
                <a:spcPts val="0"/>
              </a:spcBef>
              <a:spcAft>
                <a:spcPts val="0"/>
              </a:spcAft>
              <a:buNone/>
            </a:pPr>
            <a:r>
              <a:rPr lang="en-US" sz="2200" dirty="0">
                <a:latin typeface="Times New Roman" panose="02020603050405020304" pitchFamily="18" charset="0"/>
                <a:ea typeface="Bookman Old Style" panose="02050604050505020204" pitchFamily="18" charset="0"/>
              </a:rPr>
              <a:t>I am immensely pleased as I take the stage to welcome you all to this event that marks the 9</a:t>
            </a:r>
            <a:r>
              <a:rPr lang="en-US" sz="2200" baseline="30000" dirty="0">
                <a:latin typeface="Times New Roman" panose="02020603050405020304" pitchFamily="18" charset="0"/>
                <a:ea typeface="Bookman Old Style" panose="02050604050505020204" pitchFamily="18" charset="0"/>
              </a:rPr>
              <a:t>th</a:t>
            </a:r>
            <a:r>
              <a:rPr lang="en-US" sz="2200" dirty="0">
                <a:latin typeface="Times New Roman" panose="02020603050405020304" pitchFamily="18" charset="0"/>
                <a:ea typeface="Bookman Old Style" panose="02050604050505020204" pitchFamily="18" charset="0"/>
              </a:rPr>
              <a:t> Annual General Meeting (A.G.M.) of our beloved company, EMBEWASCO</a:t>
            </a:r>
            <a:r>
              <a:rPr lang="en-US" sz="2200" dirty="0">
                <a:latin typeface="Times New Roman" panose="02020603050405020304" pitchFamily="18" charset="0"/>
                <a:ea typeface="Times New Roman" panose="02020603050405020304" pitchFamily="18" charset="0"/>
              </a:rPr>
              <a:t>. </a:t>
            </a:r>
          </a:p>
          <a:p>
            <a:pPr marL="0" marR="0" indent="0" algn="just">
              <a:lnSpc>
                <a:spcPct val="220000"/>
              </a:lnSpc>
              <a:spcBef>
                <a:spcPts val="0"/>
              </a:spcBef>
              <a:spcAft>
                <a:spcPts val="0"/>
              </a:spcAft>
              <a:buNone/>
            </a:pPr>
            <a:r>
              <a:rPr lang="en-US" sz="2200" dirty="0">
                <a:latin typeface="Times New Roman" panose="02020603050405020304" pitchFamily="18" charset="0"/>
                <a:ea typeface="Times New Roman" panose="02020603050405020304" pitchFamily="18" charset="0"/>
              </a:rPr>
              <a:t>While taking cognizance of the importance attached to this assembly, I seek to take this very early opportunity to urge all actors present to give their best insights into the agenda of the day. This way, the event shall not only be </a:t>
            </a:r>
            <a:r>
              <a:rPr lang="en-US" sz="2200" dirty="0" err="1">
                <a:latin typeface="Times New Roman" panose="02020603050405020304" pitchFamily="18" charset="0"/>
                <a:ea typeface="Times New Roman" panose="02020603050405020304" pitchFamily="18" charset="0"/>
              </a:rPr>
              <a:t>colourful</a:t>
            </a:r>
            <a:r>
              <a:rPr lang="en-US" sz="2200" dirty="0">
                <a:latin typeface="Times New Roman" panose="02020603050405020304" pitchFamily="18" charset="0"/>
                <a:ea typeface="Times New Roman" panose="02020603050405020304" pitchFamily="18" charset="0"/>
              </a:rPr>
              <a:t> but also impactful in the company’s future </a:t>
            </a:r>
            <a:r>
              <a:rPr lang="en-US" sz="2200" dirty="0" err="1">
                <a:latin typeface="Times New Roman" panose="02020603050405020304" pitchFamily="18" charset="0"/>
                <a:ea typeface="Times New Roman" panose="02020603050405020304" pitchFamily="18" charset="0"/>
              </a:rPr>
              <a:t>endeavours</a:t>
            </a:r>
            <a:r>
              <a:rPr lang="en-US" sz="2200" dirty="0">
                <a:latin typeface="Times New Roman" panose="02020603050405020304" pitchFamily="18" charset="0"/>
                <a:ea typeface="Times New Roman" panose="02020603050405020304" pitchFamily="18" charset="0"/>
              </a:rPr>
              <a:t>. It is during this meeting that all of us as interested parties in the water sector seek to evaluate the operations of the Company as pertains its mandate of provision of quality and safe drinking water to the residents of </a:t>
            </a:r>
            <a:r>
              <a:rPr lang="en-US" sz="2200" dirty="0" err="1">
                <a:latin typeface="Times New Roman" panose="02020603050405020304" pitchFamily="18" charset="0"/>
                <a:ea typeface="Times New Roman" panose="02020603050405020304" pitchFamily="18" charset="0"/>
              </a:rPr>
              <a:t>Mbeere</a:t>
            </a:r>
            <a:r>
              <a:rPr lang="en-US" sz="2200" dirty="0">
                <a:latin typeface="Times New Roman" panose="02020603050405020304" pitchFamily="18" charset="0"/>
                <a:ea typeface="Times New Roman" panose="02020603050405020304" pitchFamily="18" charset="0"/>
              </a:rPr>
              <a:t> North Sub County. </a:t>
            </a:r>
          </a:p>
          <a:p>
            <a:endParaRPr lang="en-US" dirty="0"/>
          </a:p>
        </p:txBody>
      </p:sp>
    </p:spTree>
    <p:extLst>
      <p:ext uri="{BB962C8B-B14F-4D97-AF65-F5344CB8AC3E}">
        <p14:creationId xmlns:p14="http://schemas.microsoft.com/office/powerpoint/2010/main" val="309668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880" y="216280"/>
            <a:ext cx="10792968" cy="6641719"/>
          </a:xfrm>
        </p:spPr>
        <p:txBody>
          <a:bodyPr>
            <a:normAutofit/>
          </a:bodyPr>
          <a:lstStyle/>
          <a:p>
            <a:pPr marL="0" marR="0" indent="0" algn="just">
              <a:lnSpc>
                <a:spcPct val="200000"/>
              </a:lnSpc>
              <a:spcBef>
                <a:spcPts val="0"/>
              </a:spcBef>
              <a:spcAft>
                <a:spcPts val="0"/>
              </a:spcAft>
              <a:buNone/>
            </a:pPr>
            <a:r>
              <a:rPr lang="en-US" sz="2800" dirty="0">
                <a:latin typeface="Times New Roman" panose="02020603050405020304" pitchFamily="18" charset="0"/>
                <a:ea typeface="Times New Roman" panose="02020603050405020304" pitchFamily="18" charset="0"/>
              </a:rPr>
              <a:t>Ladies and gentlemen, it is worth noting that in the last one year, the company has put spirited efforts to perform its mandate optimally. Much has been achieved and still much more can be and shall be achieved in the days to come. </a:t>
            </a:r>
          </a:p>
          <a:p>
            <a:pPr marL="0" marR="0" indent="0" algn="just">
              <a:lnSpc>
                <a:spcPct val="200000"/>
              </a:lnSpc>
              <a:spcBef>
                <a:spcPts val="0"/>
              </a:spcBef>
              <a:spcAft>
                <a:spcPts val="0"/>
              </a:spcAft>
              <a:buNone/>
            </a:pPr>
            <a:r>
              <a:rPr lang="en-US" sz="2800" dirty="0">
                <a:latin typeface="Times New Roman" panose="02020603050405020304" pitchFamily="18" charset="0"/>
                <a:ea typeface="Times New Roman" panose="02020603050405020304" pitchFamily="18" charset="0"/>
              </a:rPr>
              <a:t>At this juncture </a:t>
            </a:r>
            <a:r>
              <a:rPr lang="en-US" sz="2800" dirty="0" err="1">
                <a:latin typeface="Times New Roman" panose="02020603050405020304" pitchFamily="18" charset="0"/>
                <a:ea typeface="Times New Roman" panose="02020603050405020304" pitchFamily="18" charset="0"/>
              </a:rPr>
              <a:t>honourable</a:t>
            </a:r>
            <a:r>
              <a:rPr lang="en-US" sz="2800" dirty="0">
                <a:latin typeface="Times New Roman" panose="02020603050405020304" pitchFamily="18" charset="0"/>
                <a:ea typeface="Times New Roman" panose="02020603050405020304" pitchFamily="18" charset="0"/>
              </a:rPr>
              <a:t> participants, allow me to report that the WASREB Impact Report Issue No.15, of 2023 identified four key areas of low performance in the Company. These are as follows:</a:t>
            </a:r>
          </a:p>
          <a:p>
            <a:endParaRPr lang="en-US" dirty="0"/>
          </a:p>
        </p:txBody>
      </p:sp>
    </p:spTree>
    <p:extLst>
      <p:ext uri="{BB962C8B-B14F-4D97-AF65-F5344CB8AC3E}">
        <p14:creationId xmlns:p14="http://schemas.microsoft.com/office/powerpoint/2010/main" val="201574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168" y="234568"/>
            <a:ext cx="10408920" cy="7089775"/>
          </a:xfrm>
        </p:spPr>
        <p:txBody>
          <a:bodyPr>
            <a:normAutofit lnSpcReduction="10000"/>
          </a:bodyPr>
          <a:lstStyle/>
          <a:p>
            <a:pPr marL="342900" marR="0" lvl="0" indent="-342900" algn="just">
              <a:lnSpc>
                <a:spcPct val="220000"/>
              </a:lnSpc>
              <a:spcBef>
                <a:spcPts val="0"/>
              </a:spcBef>
              <a:spcAft>
                <a:spcPts val="800"/>
              </a:spcAft>
              <a:buFont typeface="+mj-lt"/>
              <a:buAutoNum type="romanLcParenBoth"/>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High Non-Revenue Water of 56%. Although truly this is a high percentage of lost water, I wish to point out that the company registered an improvement by 2 percentage points on the previous WASREB report in which the company had recorded a 58% of NRW.</a:t>
            </a:r>
          </a:p>
          <a:p>
            <a:pPr marL="342900" marR="0" lvl="0" indent="-342900" algn="just">
              <a:lnSpc>
                <a:spcPct val="220000"/>
              </a:lnSpc>
              <a:spcBef>
                <a:spcPts val="0"/>
              </a:spcBef>
              <a:spcAft>
                <a:spcPts val="800"/>
              </a:spcAft>
              <a:buFont typeface="+mj-lt"/>
              <a:buAutoNum type="romanLcParenBoth"/>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Hours of Supply at 14hrs. This shows a clear gap as the company did not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realise</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 steady flow to its customers all through. Despite this hard fact, the company had recorded an improvement by 1 hour from the 13 hours in the previous report.</a:t>
            </a:r>
          </a:p>
          <a:p>
            <a:pPr marL="342900" marR="0" lvl="0" indent="-342900" algn="just">
              <a:lnSpc>
                <a:spcPct val="220000"/>
              </a:lnSpc>
              <a:spcBef>
                <a:spcPts val="0"/>
              </a:spcBef>
              <a:spcAft>
                <a:spcPts val="800"/>
              </a:spcAft>
              <a:buFont typeface="+mj-lt"/>
              <a:buAutoNum type="romanLcParenBoth"/>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Personnel expenditure as percentage of Operations &amp; M cost at 53%. At this, the company had moved up the ladder by 3 percentage points from 56% previously.</a:t>
            </a:r>
          </a:p>
          <a:p>
            <a:pPr marL="342900" marR="0" lvl="0" indent="-342900" algn="just">
              <a:lnSpc>
                <a:spcPct val="220000"/>
              </a:lnSpc>
              <a:spcBef>
                <a:spcPts val="0"/>
              </a:spcBef>
              <a:spcAft>
                <a:spcPts val="800"/>
              </a:spcAft>
              <a:buFont typeface="+mj-lt"/>
              <a:buAutoNum type="romanLcParenBoth"/>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Water Coverage at 78%.  At this, our company posted an improvement by 4 percentage points from where it stood in the previous report i.e. 74%. </a:t>
            </a:r>
          </a:p>
          <a:p>
            <a:endParaRPr lang="en-US" dirty="0"/>
          </a:p>
        </p:txBody>
      </p:sp>
    </p:spTree>
    <p:extLst>
      <p:ext uri="{BB962C8B-B14F-4D97-AF65-F5344CB8AC3E}">
        <p14:creationId xmlns:p14="http://schemas.microsoft.com/office/powerpoint/2010/main" val="408771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584" y="216280"/>
            <a:ext cx="10765536" cy="7556120"/>
          </a:xfrm>
        </p:spPr>
        <p:txBody>
          <a:bodyPr>
            <a:noAutofit/>
          </a:bodyPr>
          <a:lstStyle/>
          <a:p>
            <a:pPr marL="0" marR="0" indent="0" algn="just">
              <a:lnSpc>
                <a:spcPct val="220000"/>
              </a:lnSpc>
              <a:spcBef>
                <a:spcPts val="0"/>
              </a:spcBef>
              <a:spcAft>
                <a:spcPts val="0"/>
              </a:spcAft>
              <a:buNone/>
            </a:pPr>
            <a:r>
              <a:rPr lang="en-US" sz="2000" dirty="0">
                <a:latin typeface="Times New Roman" panose="02020603050405020304" pitchFamily="18" charset="0"/>
                <a:ea typeface="Times New Roman" panose="02020603050405020304" pitchFamily="18" charset="0"/>
              </a:rPr>
              <a:t>Ladies and gentlemen, in terms of general performance, the same Report ranked </a:t>
            </a:r>
            <a:r>
              <a:rPr lang="en-US" sz="2000" dirty="0" err="1">
                <a:latin typeface="Times New Roman" panose="02020603050405020304" pitchFamily="18" charset="0"/>
                <a:ea typeface="Times New Roman" panose="02020603050405020304" pitchFamily="18" charset="0"/>
              </a:rPr>
              <a:t>Embewasco</a:t>
            </a:r>
            <a:r>
              <a:rPr lang="en-US" sz="2000" dirty="0">
                <a:latin typeface="Times New Roman" panose="02020603050405020304" pitchFamily="18" charset="0"/>
                <a:ea typeface="Times New Roman" panose="02020603050405020304" pitchFamily="18" charset="0"/>
              </a:rPr>
              <a:t> at No. 2 in the category of medium size Water Service Companies out of 13 such companies nationally. When assessed together with all the other water companies, </a:t>
            </a:r>
            <a:r>
              <a:rPr lang="en-US" sz="2000" dirty="0" err="1">
                <a:latin typeface="Times New Roman" panose="02020603050405020304" pitchFamily="18" charset="0"/>
                <a:ea typeface="Times New Roman" panose="02020603050405020304" pitchFamily="18" charset="0"/>
              </a:rPr>
              <a:t>Embewasco</a:t>
            </a:r>
            <a:r>
              <a:rPr lang="en-US" sz="2000" dirty="0">
                <a:latin typeface="Times New Roman" panose="02020603050405020304" pitchFamily="18" charset="0"/>
                <a:ea typeface="Times New Roman" panose="02020603050405020304" pitchFamily="18" charset="0"/>
              </a:rPr>
              <a:t> was ranked position 37 out of 88 companies. This report on the company gives an indication that although we did not meet our desired targets, we still have the potential to perform much better. From where I sit as the Board Chairman, I strongly believe </a:t>
            </a:r>
            <a:r>
              <a:rPr lang="en-US" sz="2000" dirty="0" err="1">
                <a:latin typeface="Times New Roman" panose="02020603050405020304" pitchFamily="18" charset="0"/>
                <a:ea typeface="Times New Roman" panose="02020603050405020304" pitchFamily="18" charset="0"/>
              </a:rPr>
              <a:t>Embewasco</a:t>
            </a:r>
            <a:r>
              <a:rPr lang="en-US" sz="2000" dirty="0">
                <a:latin typeface="Times New Roman" panose="02020603050405020304" pitchFamily="18" charset="0"/>
                <a:ea typeface="Times New Roman" panose="02020603050405020304" pitchFamily="18" charset="0"/>
              </a:rPr>
              <a:t> has what it takes in both structures and intentions to </a:t>
            </a:r>
            <a:r>
              <a:rPr lang="en-US" sz="2800" dirty="0">
                <a:latin typeface="Times New Roman" panose="02020603050405020304" pitchFamily="18" charset="0"/>
                <a:ea typeface="Times New Roman" panose="02020603050405020304" pitchFamily="18" charset="0"/>
              </a:rPr>
              <a:t>perform much better. As a Board, we commit to steer the company in this direction. From our collaborators and customers, we seek support by way of clear and timely role taking.</a:t>
            </a:r>
          </a:p>
        </p:txBody>
      </p:sp>
    </p:spTree>
    <p:extLst>
      <p:ext uri="{BB962C8B-B14F-4D97-AF65-F5344CB8AC3E}">
        <p14:creationId xmlns:p14="http://schemas.microsoft.com/office/powerpoint/2010/main" val="693379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448" y="179704"/>
            <a:ext cx="11341608" cy="7519543"/>
          </a:xfrm>
        </p:spPr>
        <p:txBody>
          <a:bodyPr>
            <a:normAutofit/>
          </a:bodyPr>
          <a:lstStyle/>
          <a:p>
            <a:pPr marL="0" marR="0" indent="0" algn="just">
              <a:lnSpc>
                <a:spcPct val="200000"/>
              </a:lnSpc>
              <a:spcBef>
                <a:spcPts val="0"/>
              </a:spcBef>
              <a:spcAft>
                <a:spcPts val="0"/>
              </a:spcAft>
              <a:buNone/>
            </a:pPr>
            <a:r>
              <a:rPr lang="en-US" sz="2000" dirty="0">
                <a:latin typeface="Times New Roman" panose="02020603050405020304" pitchFamily="18" charset="0"/>
                <a:ea typeface="Times New Roman" panose="02020603050405020304" pitchFamily="18" charset="0"/>
              </a:rPr>
              <a:t>The desire to have an exemplary performance over the period under review was slowed down by number of challenges that characterized that period.</a:t>
            </a:r>
          </a:p>
          <a:p>
            <a:pPr marL="0" marR="0" indent="0" algn="just">
              <a:lnSpc>
                <a:spcPct val="200000"/>
              </a:lnSpc>
              <a:spcBef>
                <a:spcPts val="0"/>
              </a:spcBef>
              <a:spcAft>
                <a:spcPts val="0"/>
              </a:spcAft>
              <a:buNone/>
            </a:pPr>
            <a:r>
              <a:rPr lang="en-US" sz="2000" dirty="0">
                <a:latin typeface="Times New Roman" panose="02020603050405020304" pitchFamily="18" charset="0"/>
                <a:ea typeface="Times New Roman" panose="02020603050405020304" pitchFamily="18" charset="0"/>
              </a:rPr>
              <a:t>Among these are financial constraints, governance issues and. Development </a:t>
            </a:r>
            <a:r>
              <a:rPr lang="en-US" sz="2000" dirty="0" err="1">
                <a:latin typeface="Times New Roman" panose="02020603050405020304" pitchFamily="18" charset="0"/>
                <a:ea typeface="Times New Roman" panose="02020603050405020304" pitchFamily="18" charset="0"/>
              </a:rPr>
              <a:t>programmes</a:t>
            </a:r>
            <a:r>
              <a:rPr lang="en-US" sz="2000" dirty="0">
                <a:latin typeface="Times New Roman" panose="02020603050405020304" pitchFamily="18" charset="0"/>
                <a:ea typeface="Times New Roman" panose="02020603050405020304" pitchFamily="18" charset="0"/>
              </a:rPr>
              <a:t> and natural phenomena. </a:t>
            </a:r>
          </a:p>
          <a:p>
            <a:pPr marL="342900" marR="0" lvl="0" indent="-342900" algn="just">
              <a:lnSpc>
                <a:spcPct val="200000"/>
              </a:lnSpc>
              <a:spcBef>
                <a:spcPts val="0"/>
              </a:spcBef>
              <a:spcAft>
                <a:spcPts val="0"/>
              </a:spcAft>
              <a:buFont typeface="+mj-lt"/>
              <a:buAutoNum type="romanLcParenBoth"/>
            </a:pPr>
            <a:r>
              <a:rPr lang="en-US" sz="2000" b="1" dirty="0">
                <a:latin typeface="Times New Roman" panose="02020603050405020304" pitchFamily="18" charset="0"/>
                <a:ea typeface="Times New Roman" panose="02020603050405020304" pitchFamily="18" charset="0"/>
              </a:rPr>
              <a:t>Financial constraints</a:t>
            </a:r>
            <a:endParaRPr lang="en-US" sz="2000" dirty="0">
              <a:latin typeface="Times New Roman" panose="02020603050405020304" pitchFamily="18" charset="0"/>
              <a:ea typeface="Times New Roman" panose="02020603050405020304" pitchFamily="18" charset="0"/>
            </a:endParaRPr>
          </a:p>
          <a:p>
            <a:pPr marL="0" marR="0" algn="just">
              <a:lnSpc>
                <a:spcPct val="200000"/>
              </a:lnSpc>
              <a:spcBef>
                <a:spcPts val="0"/>
              </a:spcBef>
              <a:spcAft>
                <a:spcPts val="0"/>
              </a:spcAft>
            </a:pPr>
            <a:r>
              <a:rPr lang="en-US" sz="2000" dirty="0">
                <a:latin typeface="Times New Roman" panose="02020603050405020304" pitchFamily="18" charset="0"/>
                <a:ea typeface="Times New Roman" panose="02020603050405020304" pitchFamily="18" charset="0"/>
              </a:rPr>
              <a:t>Being a medium size water service provider, </a:t>
            </a:r>
            <a:r>
              <a:rPr lang="en-US" sz="2000" dirty="0" err="1">
                <a:latin typeface="Times New Roman" panose="02020603050405020304" pitchFamily="18" charset="0"/>
                <a:ea typeface="Times New Roman" panose="02020603050405020304" pitchFamily="18" charset="0"/>
              </a:rPr>
              <a:t>Embewasco</a:t>
            </a:r>
            <a:r>
              <a:rPr lang="en-US" sz="2000" dirty="0">
                <a:latin typeface="Times New Roman" panose="02020603050405020304" pitchFamily="18" charset="0"/>
                <a:ea typeface="Times New Roman" panose="02020603050405020304" pitchFamily="18" charset="0"/>
              </a:rPr>
              <a:t> has struggled to sustain and grow itself with the little revenue it collects with little extent of success. Due to the hard economic times facing the country, there has not been substantive aid to the company from the possible quarters, both in government (both County and National) and outside. However, as a Company fully aware of and determined to execute its mandate, we commit to strive further to seek more financial partnerships for the repairs and expansion of the company’s service pipeline. </a:t>
            </a:r>
          </a:p>
          <a:p>
            <a:endParaRPr lang="en-US" dirty="0"/>
          </a:p>
        </p:txBody>
      </p:sp>
    </p:spTree>
    <p:extLst>
      <p:ext uri="{BB962C8B-B14F-4D97-AF65-F5344CB8AC3E}">
        <p14:creationId xmlns:p14="http://schemas.microsoft.com/office/powerpoint/2010/main" val="255455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592" y="390016"/>
            <a:ext cx="10646664" cy="7117207"/>
          </a:xfrm>
        </p:spPr>
        <p:txBody>
          <a:bodyPr>
            <a:normAutofit fontScale="92500" lnSpcReduction="10000"/>
          </a:bodyPr>
          <a:lstStyle/>
          <a:p>
            <a:pPr marL="0" marR="0" indent="0" algn="just">
              <a:lnSpc>
                <a:spcPct val="200000"/>
              </a:lnSpc>
              <a:spcBef>
                <a:spcPts val="0"/>
              </a:spcBef>
              <a:spcAft>
                <a:spcPts val="0"/>
              </a:spcAft>
              <a:buNone/>
            </a:pPr>
            <a:r>
              <a:rPr lang="en-US" sz="2800" dirty="0">
                <a:latin typeface="Times New Roman" panose="02020603050405020304" pitchFamily="18" charset="0"/>
                <a:ea typeface="Times New Roman" panose="02020603050405020304" pitchFamily="18" charset="0"/>
              </a:rPr>
              <a:t>Ladies and gentlemen, the low revenue collection is a menace that if not well checked can bring down the company. I wish therefore to </a:t>
            </a:r>
            <a:r>
              <a:rPr lang="en-US" sz="2800" dirty="0" err="1">
                <a:latin typeface="Times New Roman" panose="02020603050405020304" pitchFamily="18" charset="0"/>
                <a:ea typeface="Times New Roman" panose="02020603050405020304" pitchFamily="18" charset="0"/>
              </a:rPr>
              <a:t>emphasise</a:t>
            </a:r>
            <a:r>
              <a:rPr lang="en-US" sz="2800" dirty="0">
                <a:latin typeface="Times New Roman" panose="02020603050405020304" pitchFamily="18" charset="0"/>
                <a:ea typeface="Times New Roman" panose="02020603050405020304" pitchFamily="18" charset="0"/>
              </a:rPr>
              <a:t> the need for all of us to pull in the same direction as regards this problem. It emanates from quarters as diverse as failure to pay bills in a timely manner by customers, and non-revenue water in all its forms. Denying the company revenue by any of the ways outlined or otherwise is a harmful act. An individual or household that ‘enjoys’ illegal connection is a dangerous entity and is in a mission to kill the company. Before that is accomplished, we shall have caught up with such an entity or person.    </a:t>
            </a:r>
          </a:p>
          <a:p>
            <a:endParaRPr lang="en-US" dirty="0"/>
          </a:p>
        </p:txBody>
      </p:sp>
    </p:spTree>
    <p:extLst>
      <p:ext uri="{BB962C8B-B14F-4D97-AF65-F5344CB8AC3E}">
        <p14:creationId xmlns:p14="http://schemas.microsoft.com/office/powerpoint/2010/main" val="200886903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TotalTime>
  <Words>1320</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Book Antiqua</vt:lpstr>
      <vt:lpstr>Bookman Old Style</vt:lpstr>
      <vt:lpstr>Corbel</vt:lpstr>
      <vt:lpstr>Times New Roman</vt:lpstr>
      <vt:lpstr>Trebuchet MS</vt:lpstr>
      <vt:lpstr>Wingdings 3</vt:lpstr>
      <vt:lpstr>Facet</vt:lpstr>
      <vt:lpstr>   EMBE WATER AND SANITATION CO.LTD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Governance ….cont.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 WATER AND SANITATION CO.LTD</dc:title>
  <dc:creator>Windows User</dc:creator>
  <cp:lastModifiedBy>Windows User</cp:lastModifiedBy>
  <cp:revision>30</cp:revision>
  <dcterms:created xsi:type="dcterms:W3CDTF">2023-12-08T07:24:10Z</dcterms:created>
  <dcterms:modified xsi:type="dcterms:W3CDTF">2023-12-08T07:47:08Z</dcterms:modified>
</cp:coreProperties>
</file>